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19"/>
  </p:notesMasterIdLst>
  <p:sldIdLst>
    <p:sldId id="256" r:id="rId3"/>
    <p:sldId id="258" r:id="rId4"/>
    <p:sldId id="476" r:id="rId5"/>
    <p:sldId id="484" r:id="rId6"/>
    <p:sldId id="483" r:id="rId7"/>
    <p:sldId id="485" r:id="rId8"/>
    <p:sldId id="481" r:id="rId9"/>
    <p:sldId id="431" r:id="rId10"/>
    <p:sldId id="422" r:id="rId11"/>
    <p:sldId id="421" r:id="rId12"/>
    <p:sldId id="478" r:id="rId13"/>
    <p:sldId id="378" r:id="rId14"/>
    <p:sldId id="346" r:id="rId15"/>
    <p:sldId id="277" r:id="rId16"/>
    <p:sldId id="482" r:id="rId17"/>
    <p:sldId id="45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D5F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etlý štý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vetlý štýl 1 - zvýrazneni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73" autoAdjust="0"/>
  </p:normalViewPr>
  <p:slideViewPr>
    <p:cSldViewPr>
      <p:cViewPr varScale="1">
        <p:scale>
          <a:sx n="89" d="100"/>
          <a:sy n="89" d="100"/>
        </p:scale>
        <p:origin x="124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3842907C-D0AA-4C58-9F94-58B40AD65B29}" type="datetimeFigureOut">
              <a:rPr lang="en-US" smtClean="0"/>
              <a:pPr/>
              <a:t>9/20/2017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1D76769E-C829-4283-B80E-CB90D995C291}" type="slidenum">
              <a:rPr lang="en-US" smtClean="0"/>
              <a:pPr/>
              <a:t>‹#›</a:t>
            </a:fld>
            <a:endParaRPr lang="en-US"/>
          </a:p>
        </p:txBody>
      </p:sp>
    </p:spTree>
    <p:extLst>
      <p:ext uri="{BB962C8B-B14F-4D97-AF65-F5344CB8AC3E}">
        <p14:creationId xmlns:p14="http://schemas.microsoft.com/office/powerpoint/2010/main" val="19480151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a:t>
            </a:fld>
            <a:endParaRPr lang="en-US"/>
          </a:p>
        </p:txBody>
      </p:sp>
    </p:spTree>
    <p:extLst>
      <p:ext uri="{BB962C8B-B14F-4D97-AF65-F5344CB8AC3E}">
        <p14:creationId xmlns:p14="http://schemas.microsoft.com/office/powerpoint/2010/main" val="317317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10</a:t>
            </a:fld>
            <a:endParaRPr lang="en-US"/>
          </a:p>
        </p:txBody>
      </p:sp>
    </p:spTree>
    <p:extLst>
      <p:ext uri="{BB962C8B-B14F-4D97-AF65-F5344CB8AC3E}">
        <p14:creationId xmlns:p14="http://schemas.microsoft.com/office/powerpoint/2010/main" val="20031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11</a:t>
            </a:fld>
            <a:endParaRPr lang="en-US"/>
          </a:p>
        </p:txBody>
      </p:sp>
    </p:spTree>
    <p:extLst>
      <p:ext uri="{BB962C8B-B14F-4D97-AF65-F5344CB8AC3E}">
        <p14:creationId xmlns:p14="http://schemas.microsoft.com/office/powerpoint/2010/main" val="226983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12</a:t>
            </a:fld>
            <a:endParaRPr lang="en-US"/>
          </a:p>
        </p:txBody>
      </p:sp>
    </p:spTree>
    <p:extLst>
      <p:ext uri="{BB962C8B-B14F-4D97-AF65-F5344CB8AC3E}">
        <p14:creationId xmlns:p14="http://schemas.microsoft.com/office/powerpoint/2010/main" val="91062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14</a:t>
            </a:fld>
            <a:endParaRPr lang="en-US"/>
          </a:p>
        </p:txBody>
      </p:sp>
    </p:spTree>
    <p:extLst>
      <p:ext uri="{BB962C8B-B14F-4D97-AF65-F5344CB8AC3E}">
        <p14:creationId xmlns:p14="http://schemas.microsoft.com/office/powerpoint/2010/main" val="4012445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15</a:t>
            </a:fld>
            <a:endParaRPr lang="en-US"/>
          </a:p>
        </p:txBody>
      </p:sp>
    </p:spTree>
    <p:extLst>
      <p:ext uri="{BB962C8B-B14F-4D97-AF65-F5344CB8AC3E}">
        <p14:creationId xmlns:p14="http://schemas.microsoft.com/office/powerpoint/2010/main" val="2412246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16</a:t>
            </a:fld>
            <a:endParaRPr lang="en-US"/>
          </a:p>
        </p:txBody>
      </p:sp>
    </p:spTree>
    <p:extLst>
      <p:ext uri="{BB962C8B-B14F-4D97-AF65-F5344CB8AC3E}">
        <p14:creationId xmlns:p14="http://schemas.microsoft.com/office/powerpoint/2010/main" val="424819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2</a:t>
            </a:fld>
            <a:endParaRPr lang="en-US"/>
          </a:p>
        </p:txBody>
      </p:sp>
    </p:spTree>
    <p:extLst>
      <p:ext uri="{BB962C8B-B14F-4D97-AF65-F5344CB8AC3E}">
        <p14:creationId xmlns:p14="http://schemas.microsoft.com/office/powerpoint/2010/main" val="310198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3</a:t>
            </a:fld>
            <a:endParaRPr lang="en-US"/>
          </a:p>
        </p:txBody>
      </p:sp>
    </p:spTree>
    <p:extLst>
      <p:ext uri="{BB962C8B-B14F-4D97-AF65-F5344CB8AC3E}">
        <p14:creationId xmlns:p14="http://schemas.microsoft.com/office/powerpoint/2010/main" val="342096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4</a:t>
            </a:fld>
            <a:endParaRPr lang="en-US"/>
          </a:p>
        </p:txBody>
      </p:sp>
    </p:spTree>
    <p:extLst>
      <p:ext uri="{BB962C8B-B14F-4D97-AF65-F5344CB8AC3E}">
        <p14:creationId xmlns:p14="http://schemas.microsoft.com/office/powerpoint/2010/main" val="274404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5</a:t>
            </a:fld>
            <a:endParaRPr lang="en-US"/>
          </a:p>
        </p:txBody>
      </p:sp>
    </p:spTree>
    <p:extLst>
      <p:ext uri="{BB962C8B-B14F-4D97-AF65-F5344CB8AC3E}">
        <p14:creationId xmlns:p14="http://schemas.microsoft.com/office/powerpoint/2010/main" val="257880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6</a:t>
            </a:fld>
            <a:endParaRPr lang="en-US"/>
          </a:p>
        </p:txBody>
      </p:sp>
    </p:spTree>
    <p:extLst>
      <p:ext uri="{BB962C8B-B14F-4D97-AF65-F5344CB8AC3E}">
        <p14:creationId xmlns:p14="http://schemas.microsoft.com/office/powerpoint/2010/main" val="3538124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7</a:t>
            </a:fld>
            <a:endParaRPr lang="en-US"/>
          </a:p>
        </p:txBody>
      </p:sp>
    </p:spTree>
    <p:extLst>
      <p:ext uri="{BB962C8B-B14F-4D97-AF65-F5344CB8AC3E}">
        <p14:creationId xmlns:p14="http://schemas.microsoft.com/office/powerpoint/2010/main" val="219243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8</a:t>
            </a:fld>
            <a:endParaRPr lang="en-US"/>
          </a:p>
        </p:txBody>
      </p:sp>
    </p:spTree>
    <p:extLst>
      <p:ext uri="{BB962C8B-B14F-4D97-AF65-F5344CB8AC3E}">
        <p14:creationId xmlns:p14="http://schemas.microsoft.com/office/powerpoint/2010/main" val="2955931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9</a:t>
            </a:fld>
            <a:endParaRPr lang="en-US"/>
          </a:p>
        </p:txBody>
      </p:sp>
    </p:spTree>
    <p:extLst>
      <p:ext uri="{BB962C8B-B14F-4D97-AF65-F5344CB8AC3E}">
        <p14:creationId xmlns:p14="http://schemas.microsoft.com/office/powerpoint/2010/main" val="309842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sk-SK" smtClean="0"/>
              <a:t>Upravte štýly predlohy textu</a:t>
            </a:r>
            <a:endParaRPr lang="en-US" dirty="0"/>
          </a:p>
        </p:txBody>
      </p:sp>
      <p:sp>
        <p:nvSpPr>
          <p:cNvPr id="17" name="Subtitle 16"/>
          <p:cNvSpPr>
            <a:spLocks noGrp="1"/>
          </p:cNvSpPr>
          <p:nvPr>
            <p:ph type="subTitle" idx="1"/>
          </p:nvPr>
        </p:nvSpPr>
        <p:spPr>
          <a:xfrm>
            <a:off x="685800" y="3582807"/>
            <a:ext cx="7772400" cy="1199704"/>
          </a:xfrm>
        </p:spPr>
        <p:txBody>
          <a:bodyPr/>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k-SK" smtClean="0"/>
              <a:t>Upravte štýl predlohy podnadpisov</a:t>
            </a:r>
            <a:endParaRPr lang="en-US"/>
          </a:p>
        </p:txBody>
      </p:sp>
      <p:grpSp>
        <p:nvGrpSpPr>
          <p:cNvPr id="2" name="Group 14"/>
          <p:cNvGrpSpPr/>
          <p:nvPr/>
        </p:nvGrpSpPr>
        <p:grpSpPr>
          <a:xfrm>
            <a:off x="-3765" y="4953000"/>
            <a:ext cx="9147765" cy="1912088"/>
            <a:chOff x="-3765" y="4832896"/>
            <a:chExt cx="9147765" cy="2032192"/>
          </a:xfrm>
        </p:grpSpPr>
        <p:sp>
          <p:nvSpPr>
            <p:cNvPr id="7" name="Shap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8" name="Shap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11" name="Shap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6E13C79-1C97-4B32-B2AE-1A69C169643E}" type="datetime2">
              <a:rPr lang="en-US" smtClean="0"/>
              <a:pPr/>
              <a:t>Wednesday, September 20, 2017</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5292C34-3E5E-4BA5-AF54-F1601B144FB0}" type="slidenum">
              <a:rPr lang="en-US" smtClean="0"/>
              <a:pPr/>
              <a:t>‹#›</a:t>
            </a:fld>
            <a:endParaRPr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sk-SK" smtClean="0"/>
              <a:t>Upravte štýly predlohy textu</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extLst/>
          </a:lstStyle>
          <a:p>
            <a:fld id="{D10E14BF-C004-4398-9186-5EE680724D95}" type="datetime2">
              <a:rPr lang="en-US" smtClean="0"/>
              <a:pPr/>
              <a:t>Wednesday, September 20, 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292C34-3E5E-4BA5-AF54-F1601B144FB0}" type="slidenum">
              <a:rPr lang="en-US" sz="1400" smtClean="0">
                <a:solidFill>
                  <a:schemeClr val="tx2">
                    <a:shade val="50000"/>
                  </a:schemeClr>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sk-SK" smtClean="0"/>
              <a:t>Upravte štýly predlohy textu</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extLst/>
          </a:lstStyle>
          <a:p>
            <a:fld id="{D10E14BF-C004-4398-9186-5EE680724D95}" type="datetime2">
              <a:rPr lang="en-US" smtClean="0"/>
              <a:pPr/>
              <a:t>Wednesday, September 20, 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292C34-3E5E-4BA5-AF54-F1601B144FB0}" type="slidenum">
              <a:rPr lang="en-US" sz="1400" smtClean="0">
                <a:solidFill>
                  <a:schemeClr val="tx2">
                    <a:shade val="50000"/>
                  </a:schemeClr>
                </a:solidFill>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extLst/>
          </a:lstStyle>
          <a:p>
            <a:fld id="{227FEF5B-F2CC-4EC5-8F1F-29A8BF9EFFA9}" type="datetime2">
              <a:rPr lang="en-US" smtClean="0"/>
              <a:pPr/>
              <a:t>Wednesday, September 20, 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410EEA-824F-4D46-AFE7-60426C8C06B0}" type="slidenum">
              <a:rPr lang="en-US" smtClean="0"/>
              <a:pPr/>
              <a:t>‹#›</a:t>
            </a:fld>
            <a:endParaRPr lang="en-US"/>
          </a:p>
        </p:txBody>
      </p:sp>
      <p:sp>
        <p:nvSpPr>
          <p:cNvPr id="7" name="Title 6"/>
          <p:cNvSpPr>
            <a:spLocks noGrp="1"/>
          </p:cNvSpPr>
          <p:nvPr>
            <p:ph type="title"/>
          </p:nvPr>
        </p:nvSpPr>
        <p:spPr/>
        <p:txBody>
          <a:bodyPr rtlCol="0"/>
          <a:lstStyle>
            <a:extLst/>
          </a:lstStyle>
          <a:p>
            <a:r>
              <a:rPr lang="sk-SK" smtClean="0"/>
              <a:t>Upravte štýly predlohy textu</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lang="sk-SK" smtClean="0"/>
              <a:t>Upravte štýly predlohy textu</a:t>
            </a:r>
            <a:endParaRPr lang="en-US" dirty="0"/>
          </a:p>
        </p:txBody>
      </p:sp>
      <p:sp>
        <p:nvSpPr>
          <p:cNvPr id="3" name="Text Placeholder 2"/>
          <p:cNvSpPr>
            <a:spLocks noGrp="1"/>
          </p:cNvSpPr>
          <p:nvPr>
            <p:ph type="body" idx="1"/>
          </p:nvPr>
        </p:nvSpPr>
        <p:spPr>
          <a:xfrm>
            <a:off x="3922713" y="2888512"/>
            <a:ext cx="4572000" cy="1454888"/>
          </a:xfrm>
        </p:spPr>
        <p:txBody>
          <a:bodyPr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k-SK" smtClean="0"/>
              <a:t>Upravte štýl predlohy textu.</a:t>
            </a:r>
          </a:p>
        </p:txBody>
      </p:sp>
      <p:sp>
        <p:nvSpPr>
          <p:cNvPr id="4" name="Date Placeholder 3"/>
          <p:cNvSpPr>
            <a:spLocks noGrp="1"/>
          </p:cNvSpPr>
          <p:nvPr>
            <p:ph type="dt" sz="half" idx="10"/>
          </p:nvPr>
        </p:nvSpPr>
        <p:spPr/>
        <p:txBody>
          <a:bodyPr/>
          <a:lstStyle>
            <a:extLst/>
          </a:lstStyle>
          <a:p>
            <a:fld id="{5F4709C1-563D-4D9C-B702-B64C84A5A174}" type="datetime2">
              <a:rPr lang="en-US" smtClean="0"/>
              <a:pPr/>
              <a:t>Wednesday, September 20, 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410EEA-824F-4D46-AFE7-60426C8C06B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Date Placeholder 4"/>
          <p:cNvSpPr>
            <a:spLocks noGrp="1"/>
          </p:cNvSpPr>
          <p:nvPr>
            <p:ph type="dt" sz="half" idx="10"/>
          </p:nvPr>
        </p:nvSpPr>
        <p:spPr/>
        <p:txBody>
          <a:bodyPr/>
          <a:lstStyle>
            <a:extLst/>
          </a:lstStyle>
          <a:p>
            <a:fld id="{2E8303D9-A6EB-41FB-BF22-3F49E470997E}" type="datetime2">
              <a:rPr lang="en-US" smtClean="0"/>
              <a:pPr/>
              <a:t>Wednesday, September 20, 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410EEA-824F-4D46-AFE7-60426C8C06B0}" type="slidenum">
              <a:rPr lang="en-US" smtClean="0"/>
              <a:pPr/>
              <a:t>‹#›</a:t>
            </a:fld>
            <a:endParaRPr lang="en-US"/>
          </a:p>
        </p:txBody>
      </p:sp>
      <p:sp>
        <p:nvSpPr>
          <p:cNvPr id="8" name="Title 7"/>
          <p:cNvSpPr>
            <a:spLocks noGrp="1"/>
          </p:cNvSpPr>
          <p:nvPr>
            <p:ph type="title"/>
          </p:nvPr>
        </p:nvSpPr>
        <p:spPr/>
        <p:txBody>
          <a:bodyPr rtlCol="0"/>
          <a:lstStyle>
            <a:extLst/>
          </a:lstStyle>
          <a:p>
            <a:r>
              <a:rPr lang="sk-SK" smtClean="0"/>
              <a:t>Upravte štýly predlohy textu</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anie">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lang="sk-SK" smtClean="0"/>
              <a:t>Upravte štýly predlohy textu</a:t>
            </a:r>
            <a:endParaRPr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sk-SK" smtClean="0"/>
              <a:t>Upravte štýl predlohy textu.</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sk-SK" smtClean="0"/>
              <a:t>Upravte štýl predlohy textu.</a:t>
            </a:r>
          </a:p>
        </p:txBody>
      </p:sp>
      <p:sp>
        <p:nvSpPr>
          <p:cNvPr id="5" name="Content Placeholder 4"/>
          <p:cNvSpPr>
            <a:spLocks noGrp="1"/>
          </p:cNvSpPr>
          <p:nvPr>
            <p:ph sz="quarter" idx="2"/>
          </p:nvPr>
        </p:nvSpPr>
        <p:spPr>
          <a:xfrm>
            <a:off x="457200" y="1472430"/>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6" name="Content Placeholder 5"/>
          <p:cNvSpPr>
            <a:spLocks noGrp="1"/>
          </p:cNvSpPr>
          <p:nvPr>
            <p:ph sz="quarter" idx="4"/>
          </p:nvPr>
        </p:nvSpPr>
        <p:spPr>
          <a:xfrm>
            <a:off x="4645025" y="1472430"/>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extLst/>
          </a:lstStyle>
          <a:p>
            <a:fld id="{89BB0534-5698-4F62-9CFE-5DE61A073E78}" type="datetime2">
              <a:rPr lang="en-US" smtClean="0"/>
              <a:pPr/>
              <a:t>Wednesday, September 20, 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C410EEA-824F-4D46-AFE7-60426C8C06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84827A3-B249-4F87-AB1A-1E06AC1AA2A4}" type="datetime2">
              <a:rPr lang="en-US" smtClean="0"/>
              <a:pPr/>
              <a:t>Wednesday, September 20, 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C410EEA-824F-4D46-AFE7-60426C8C06B0}" type="slidenum">
              <a:rPr lang="en-US" smtClean="0"/>
              <a:pPr/>
              <a:t>‹#›</a:t>
            </a:fld>
            <a:endParaRPr lang="en-US"/>
          </a:p>
        </p:txBody>
      </p:sp>
      <p:sp>
        <p:nvSpPr>
          <p:cNvPr id="6" name="Title 5"/>
          <p:cNvSpPr>
            <a:spLocks noGrp="1"/>
          </p:cNvSpPr>
          <p:nvPr>
            <p:ph type="title"/>
          </p:nvPr>
        </p:nvSpPr>
        <p:spPr/>
        <p:txBody>
          <a:bodyPr rtlCol="0"/>
          <a:lstStyle>
            <a:extLst/>
          </a:lstStyle>
          <a:p>
            <a:r>
              <a:rPr lang="sk-SK" smtClean="0"/>
              <a:t>Upravte štýly predlohy textu</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1546142-29B2-49CC-BCC6-A3AD70B4960E}" type="datetime2">
              <a:rPr lang="en-US" smtClean="0"/>
              <a:pPr/>
              <a:t>Wednesday, September 20, 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C410EEA-824F-4D46-AFE7-60426C8C06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lang="sk-SK" smtClean="0"/>
              <a:t>Upravte štýly predlohy textu</a:t>
            </a:r>
            <a:endParaRPr lang="en-US" dirty="0"/>
          </a:p>
        </p:txBody>
      </p:sp>
      <p:sp>
        <p:nvSpPr>
          <p:cNvPr id="3" name="Text Placeholder 2"/>
          <p:cNvSpPr>
            <a:spLocks noGrp="1"/>
          </p:cNvSpPr>
          <p:nvPr>
            <p:ph type="body" idx="2"/>
          </p:nvPr>
        </p:nvSpPr>
        <p:spPr>
          <a:xfrm>
            <a:off x="4419600" y="5334000"/>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sk-SK" smtClean="0"/>
              <a:t>Upravte štýl predlohy textu.</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a:xfrm>
            <a:off x="6727032" y="6407944"/>
            <a:ext cx="1920240" cy="365760"/>
          </a:xfrm>
        </p:spPr>
        <p:txBody>
          <a:bodyPr/>
          <a:lstStyle>
            <a:extLst/>
          </a:lstStyle>
          <a:p>
            <a:fld id="{E86C4691-4882-40A8-AF62-8CF6A18D40B2}" type="datetime2">
              <a:rPr lang="en-US" smtClean="0"/>
              <a:pPr/>
              <a:t>Wednesday, September 20, 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410EEA-824F-4D46-AFE7-60426C8C06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371568"/>
            <a:ext cx="7162800" cy="648232"/>
          </a:xfrm>
          <a:noFill/>
        </p:spPr>
        <p:txBody>
          <a:bodyPr anchor="t"/>
          <a:lstStyle>
            <a:lvl1pPr marL="0" marR="18288" indent="0" algn="r">
              <a:buNone/>
              <a:defRPr sz="1400"/>
            </a:lvl1pPr>
            <a:lvl2pPr>
              <a:defRPr sz="1200"/>
            </a:lvl2pPr>
            <a:lvl3pPr>
              <a:defRPr sz="1000"/>
            </a:lvl3pPr>
            <a:lvl4pPr>
              <a:defRPr sz="900"/>
            </a:lvl4pPr>
            <a:lvl5pPr>
              <a:defRPr sz="900"/>
            </a:lvl5pPr>
            <a:extLst/>
          </a:lstStyle>
          <a:p>
            <a:pPr lvl="0"/>
            <a:r>
              <a:rPr lang="sk-SK" smtClean="0"/>
              <a:t>Upravte štýl predlohy textu.</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lang="sk-SK" smtClean="0"/>
              <a:t>Ak chcete pridať obrázok, kliknite na ikonu</a:t>
            </a:r>
            <a:endParaRPr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C6776A-4DEC-47EE-8A49-2C150ECB5465}" type="datetime2">
              <a:rPr lang="en-US" smtClean="0"/>
              <a:pPr/>
              <a:t>Wednesday, September 20, 2017</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C410EEA-824F-4D46-AFE7-60426C8C06B0}" type="slidenum">
              <a:rPr lang="en-US" smtClean="0"/>
              <a:pPr/>
              <a:t>‹#›</a:t>
            </a:fld>
            <a:endParaRPr lang="en-US">
              <a:solidFill>
                <a:schemeClr val="tx1"/>
              </a:solidFill>
            </a:endParaRPr>
          </a:p>
        </p:txBody>
      </p:sp>
      <p:sp>
        <p:nvSpPr>
          <p:cNvPr id="2" name="Title 1"/>
          <p:cNvSpPr>
            <a:spLocks noGrp="1"/>
          </p:cNvSpPr>
          <p:nvPr>
            <p:ph type="title"/>
          </p:nvPr>
        </p:nvSpPr>
        <p:spPr>
          <a:xfrm>
            <a:off x="228600" y="4807688"/>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sk-SK" smtClean="0"/>
              <a:t>Upravte štýly predlohy textu</a:t>
            </a:r>
            <a:endParaRPr lang="en-US" dirty="0"/>
          </a:p>
        </p:txBody>
      </p:sp>
      <p:sp>
        <p:nvSpPr>
          <p:cNvPr id="8" name="Shap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9" name="Shap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12" name="Shap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sk-SK" smtClean="0"/>
              <a:t>Upravte štýly predlohy textu</a:t>
            </a:r>
            <a:endParaRPr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a:defRPr sz="1000">
                <a:solidFill>
                  <a:schemeClr val="tx1"/>
                </a:solidFill>
              </a:defRPr>
            </a:lvl1pPr>
            <a:extLst/>
          </a:lstStyle>
          <a:p>
            <a:fld id="{D10E14BF-C004-4398-9186-5EE680724D95}" type="datetime2">
              <a:rPr lang="en-US" smtClean="0"/>
              <a:pPr/>
              <a:t>Wednesday, September 20, 2017</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a:defRPr sz="1000">
                <a:solidFill>
                  <a:schemeClr val="tx1"/>
                </a:solidFill>
              </a:defRPr>
            </a:lvl1pPr>
            <a:extLst/>
          </a:lstStyle>
          <a:p>
            <a:pPr algn="r"/>
            <a:endParaRPr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a:defRPr sz="1000" b="0">
                <a:solidFill>
                  <a:schemeClr val="tx1"/>
                </a:solidFill>
              </a:defRPr>
            </a:lvl1pPr>
            <a:extLst/>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rtl="0" eaLnBrk="1" latinLnBrk="0" hangingPunct="1">
        <a:spcBef>
          <a:spcPct val="0"/>
        </a:spcBef>
        <a:buNone/>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5000"/>
        <a:buFont typeface="Wingdings 3"/>
        <a:buChar char=""/>
        <a:defRPr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sz="16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p:cNvSpPr>
          <p:nvPr/>
        </p:nvSpPr>
        <p:spPr>
          <a:xfrm>
            <a:off x="769631" y="3938455"/>
            <a:ext cx="7704856" cy="474034"/>
          </a:xfrm>
          <a:prstGeom prst="rect">
            <a:avLst/>
          </a:prstGeom>
        </p:spPr>
        <p:txBody>
          <a:bodyPr vert="horz">
            <a:normAutofit/>
          </a:bodyPr>
          <a:lstStyle>
            <a:lvl1pPr marL="0" marR="64008" indent="0" algn="r" rtl="0" eaLnBrk="1" latinLnBrk="0" hangingPunct="1">
              <a:spcBef>
                <a:spcPts val="400"/>
              </a:spcBef>
              <a:spcAft>
                <a:spcPts val="0"/>
              </a:spcAft>
              <a:buClr>
                <a:schemeClr val="accent1"/>
              </a:buClr>
              <a:buSzPct val="65000"/>
              <a:buFont typeface="Wingdings 3"/>
              <a:buNone/>
              <a:defRPr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sz="1600" kern="1200" baseline="0">
                <a:solidFill>
                  <a:schemeClr val="tx1"/>
                </a:solidFill>
                <a:latin typeface="+mn-lt"/>
                <a:ea typeface="+mn-ea"/>
                <a:cs typeface="+mn-cs"/>
              </a:defRPr>
            </a:lvl9pPr>
            <a:extLst/>
          </a:lstStyle>
          <a:p>
            <a:pPr algn="just">
              <a:lnSpc>
                <a:spcPct val="110000"/>
              </a:lnSpc>
            </a:pPr>
            <a:r>
              <a:rPr lang="sk-SK" sz="2200" dirty="0" smtClean="0">
                <a:solidFill>
                  <a:schemeClr val="tx1"/>
                </a:solidFill>
                <a:latin typeface="Arial" panose="020B0604020202020204" pitchFamily="34" charset="0"/>
                <a:cs typeface="Arial" panose="020B0604020202020204" pitchFamily="34" charset="0"/>
              </a:rPr>
              <a:t>Patrik Sleziak, Ján Szolgay, Kamila Hlavčová, Juraj Parajka</a:t>
            </a:r>
          </a:p>
        </p:txBody>
      </p:sp>
      <p:sp>
        <p:nvSpPr>
          <p:cNvPr id="11" name="Rectangle 2"/>
          <p:cNvSpPr txBox="1">
            <a:spLocks/>
          </p:cNvSpPr>
          <p:nvPr/>
        </p:nvSpPr>
        <p:spPr>
          <a:xfrm>
            <a:off x="2267744" y="5805264"/>
            <a:ext cx="6408712" cy="961013"/>
          </a:xfrm>
          <a:prstGeom prst="rect">
            <a:avLst/>
          </a:prstGeom>
        </p:spPr>
        <p:txBody>
          <a:bodyPr vert="horz">
            <a:normAutofit fontScale="92500"/>
          </a:bodyPr>
          <a:lstStyle>
            <a:lvl1pPr marL="0" marR="64008" indent="0" algn="r" rtl="0" eaLnBrk="1" latinLnBrk="0" hangingPunct="1">
              <a:spcBef>
                <a:spcPts val="400"/>
              </a:spcBef>
              <a:spcAft>
                <a:spcPts val="0"/>
              </a:spcAft>
              <a:buClr>
                <a:schemeClr val="accent1"/>
              </a:buClr>
              <a:buSzPct val="65000"/>
              <a:buFont typeface="Wingdings 3"/>
              <a:buNone/>
              <a:defRPr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sz="1600" kern="1200" baseline="0">
                <a:solidFill>
                  <a:schemeClr val="tx1"/>
                </a:solidFill>
                <a:latin typeface="+mn-lt"/>
                <a:ea typeface="+mn-ea"/>
                <a:cs typeface="+mn-cs"/>
              </a:defRPr>
            </a:lvl9pPr>
            <a:extLst/>
          </a:lstStyle>
          <a:p>
            <a:pPr algn="just">
              <a:lnSpc>
                <a:spcPct val="110000"/>
              </a:lnSpc>
            </a:pPr>
            <a:r>
              <a:rPr lang="en-GB" sz="2000" dirty="0" smtClean="0">
                <a:solidFill>
                  <a:schemeClr val="tx1"/>
                </a:solidFill>
                <a:latin typeface="Arial" panose="020B0604020202020204" pitchFamily="34" charset="0"/>
                <a:cs typeface="Arial" panose="020B0604020202020204" pitchFamily="34" charset="0"/>
              </a:rPr>
              <a:t>Slovak University of Technology in Bratislava, </a:t>
            </a:r>
          </a:p>
          <a:p>
            <a:pPr algn="just">
              <a:lnSpc>
                <a:spcPct val="110000"/>
              </a:lnSpc>
            </a:pPr>
            <a:r>
              <a:rPr lang="en-GB" sz="2000" dirty="0" smtClean="0">
                <a:solidFill>
                  <a:schemeClr val="tx1"/>
                </a:solidFill>
                <a:latin typeface="Arial" panose="020B0604020202020204" pitchFamily="34" charset="0"/>
                <a:cs typeface="Arial" panose="020B0604020202020204" pitchFamily="34" charset="0"/>
              </a:rPr>
              <a:t>Department of Land and Water Resources Management</a:t>
            </a:r>
          </a:p>
        </p:txBody>
      </p:sp>
      <p:sp>
        <p:nvSpPr>
          <p:cNvPr id="12" name="Rectangle 2"/>
          <p:cNvSpPr txBox="1">
            <a:spLocks/>
          </p:cNvSpPr>
          <p:nvPr/>
        </p:nvSpPr>
        <p:spPr>
          <a:xfrm>
            <a:off x="524630" y="582945"/>
            <a:ext cx="8194857" cy="1814900"/>
          </a:xfrm>
          <a:prstGeom prst="rect">
            <a:avLst/>
          </a:prstGeom>
        </p:spPr>
        <p:txBody>
          <a:bodyPr vert="horz">
            <a:noAutofit/>
          </a:bodyPr>
          <a:lstStyle>
            <a:lvl1pPr marL="0" marR="64008" indent="0" algn="r" rtl="0" eaLnBrk="1" latinLnBrk="0" hangingPunct="1">
              <a:spcBef>
                <a:spcPts val="400"/>
              </a:spcBef>
              <a:spcAft>
                <a:spcPts val="0"/>
              </a:spcAft>
              <a:buClr>
                <a:schemeClr val="accent1"/>
              </a:buClr>
              <a:buSzPct val="65000"/>
              <a:buFont typeface="Wingdings 3"/>
              <a:buNone/>
              <a:defRPr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sz="1600" kern="1200" baseline="0">
                <a:solidFill>
                  <a:schemeClr val="tx1"/>
                </a:solidFill>
                <a:latin typeface="+mn-lt"/>
                <a:ea typeface="+mn-ea"/>
                <a:cs typeface="+mn-cs"/>
              </a:defRPr>
            </a:lvl9pPr>
            <a:extLst/>
          </a:lstStyle>
          <a:p>
            <a:pPr algn="just">
              <a:lnSpc>
                <a:spcPct val="110000"/>
              </a:lnSpc>
            </a:pPr>
            <a:r>
              <a:rPr lang="en-GB" sz="3600" b="1" dirty="0" smtClean="0">
                <a:solidFill>
                  <a:schemeClr val="tx1"/>
                </a:solidFill>
                <a:latin typeface="Arial" panose="020B0604020202020204" pitchFamily="34" charset="0"/>
                <a:cs typeface="Arial" panose="020B0604020202020204" pitchFamily="34" charset="0"/>
              </a:rPr>
              <a:t>Multi-variable calibration of a conceptual rainfall-runoff model in the selected Alpine catchments</a:t>
            </a:r>
          </a:p>
        </p:txBody>
      </p:sp>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22" y="5661248"/>
            <a:ext cx="1800200" cy="948398"/>
          </a:xfrm>
          <a:prstGeom prst="rect">
            <a:avLst/>
          </a:prstGeom>
        </p:spPr>
      </p:pic>
      <p:sp>
        <p:nvSpPr>
          <p:cNvPr id="14" name="Rectangle 2"/>
          <p:cNvSpPr txBox="1">
            <a:spLocks/>
          </p:cNvSpPr>
          <p:nvPr/>
        </p:nvSpPr>
        <p:spPr>
          <a:xfrm>
            <a:off x="2123728" y="2753370"/>
            <a:ext cx="4865714" cy="474034"/>
          </a:xfrm>
          <a:prstGeom prst="rect">
            <a:avLst/>
          </a:prstGeom>
        </p:spPr>
        <p:txBody>
          <a:bodyPr vert="horz">
            <a:noAutofit/>
          </a:bodyPr>
          <a:lstStyle>
            <a:lvl1pPr marL="0" marR="64008" indent="0" algn="r" rtl="0" eaLnBrk="1" latinLnBrk="0" hangingPunct="1">
              <a:spcBef>
                <a:spcPts val="400"/>
              </a:spcBef>
              <a:spcAft>
                <a:spcPts val="0"/>
              </a:spcAft>
              <a:buClr>
                <a:schemeClr val="accent1"/>
              </a:buClr>
              <a:buSzPct val="65000"/>
              <a:buFont typeface="Wingdings 3"/>
              <a:buNone/>
              <a:defRPr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sz="1600" kern="1200" baseline="0">
                <a:solidFill>
                  <a:schemeClr val="tx1"/>
                </a:solidFill>
                <a:latin typeface="+mn-lt"/>
                <a:ea typeface="+mn-ea"/>
                <a:cs typeface="+mn-cs"/>
              </a:defRPr>
            </a:lvl9pPr>
            <a:extLst/>
          </a:lstStyle>
          <a:p>
            <a:pPr algn="just">
              <a:lnSpc>
                <a:spcPct val="110000"/>
              </a:lnSpc>
            </a:pPr>
            <a:r>
              <a:rPr lang="en-GB" sz="2400" dirty="0" smtClean="0">
                <a:solidFill>
                  <a:schemeClr val="tx1"/>
                </a:solidFill>
                <a:latin typeface="Arial" panose="020B0604020202020204" pitchFamily="34" charset="0"/>
                <a:cs typeface="Arial" panose="020B0604020202020204" pitchFamily="34" charset="0"/>
              </a:rPr>
              <a:t>Snow an ecological phenomenon</a:t>
            </a:r>
          </a:p>
        </p:txBody>
      </p:sp>
      <p:sp>
        <p:nvSpPr>
          <p:cNvPr id="8" name="Rectangle 2"/>
          <p:cNvSpPr txBox="1">
            <a:spLocks/>
          </p:cNvSpPr>
          <p:nvPr/>
        </p:nvSpPr>
        <p:spPr>
          <a:xfrm>
            <a:off x="3447488" y="3227404"/>
            <a:ext cx="2218193" cy="474034"/>
          </a:xfrm>
          <a:prstGeom prst="rect">
            <a:avLst/>
          </a:prstGeom>
        </p:spPr>
        <p:txBody>
          <a:bodyPr vert="horz">
            <a:noAutofit/>
          </a:bodyPr>
          <a:lstStyle>
            <a:lvl1pPr marL="0" marR="64008" indent="0" algn="r" rtl="0" eaLnBrk="1" latinLnBrk="0" hangingPunct="1">
              <a:spcBef>
                <a:spcPts val="400"/>
              </a:spcBef>
              <a:spcAft>
                <a:spcPts val="0"/>
              </a:spcAft>
              <a:buClr>
                <a:schemeClr val="accent1"/>
              </a:buClr>
              <a:buSzPct val="65000"/>
              <a:buFont typeface="Wingdings 3"/>
              <a:buNone/>
              <a:defRPr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sz="1600" kern="1200" baseline="0">
                <a:solidFill>
                  <a:schemeClr val="tx1"/>
                </a:solidFill>
                <a:latin typeface="+mn-lt"/>
                <a:ea typeface="+mn-ea"/>
                <a:cs typeface="+mn-cs"/>
              </a:defRPr>
            </a:lvl9pPr>
            <a:extLst/>
          </a:lstStyle>
          <a:p>
            <a:pPr algn="just">
              <a:lnSpc>
                <a:spcPct val="110000"/>
              </a:lnSpc>
            </a:pPr>
            <a:r>
              <a:rPr lang="sk-SK" sz="2400" dirty="0" smtClean="0">
                <a:solidFill>
                  <a:schemeClr val="tx1"/>
                </a:solidFill>
                <a:latin typeface="Arial" panose="020B0604020202020204" pitchFamily="34" charset="0"/>
                <a:cs typeface="Arial" panose="020B0604020202020204" pitchFamily="34" charset="0"/>
              </a:rPr>
              <a:t>19.-21.9.2017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BlokTextu 3"/>
              <p:cNvSpPr txBox="1"/>
              <p:nvPr/>
            </p:nvSpPr>
            <p:spPr>
              <a:xfrm>
                <a:off x="467545" y="2272010"/>
                <a:ext cx="8352928" cy="3323987"/>
              </a:xfrm>
              <a:prstGeom prst="rect">
                <a:avLst/>
              </a:prstGeom>
              <a:noFill/>
            </p:spPr>
            <p:txBody>
              <a:bodyPr wrap="square" rtlCol="0">
                <a:spAutoFit/>
              </a:bodyPr>
              <a:lstStyle/>
              <a:p>
                <a:pPr algn="just">
                  <a:lnSpc>
                    <a:spcPct val="150000"/>
                  </a:lnSpc>
                </a:pPr>
                <a14:m>
                  <m:oMath xmlns:m="http://schemas.openxmlformats.org/officeDocument/2006/math">
                    <m:r>
                      <a:rPr lang="en-GB" sz="2000" i="1" smtClean="0">
                        <a:latin typeface="Cambria Math" panose="02040503050406030204" pitchFamily="18" charset="0"/>
                      </a:rPr>
                      <m:t>𝑀𝐸</m:t>
                    </m:r>
                    <m:r>
                      <a:rPr lang="en-GB" sz="2000" i="1" smtClean="0">
                        <a:latin typeface="Cambria Math" panose="02040503050406030204" pitchFamily="18" charset="0"/>
                      </a:rPr>
                      <m:t> </m:t>
                    </m:r>
                  </m:oMath>
                </a14:m>
                <a:r>
                  <a:rPr lang="en-GB" sz="2000" dirty="0" smtClean="0">
                    <a:latin typeface="Arial" panose="020B0604020202020204" pitchFamily="34" charset="0"/>
                    <a:cs typeface="Arial" panose="020B0604020202020204" pitchFamily="34" charset="0"/>
                  </a:rPr>
                  <a:t> – SINGLE (i.e. runoff) objective function (NSE + logNSE)/2</a:t>
                </a:r>
              </a:p>
              <a:p>
                <a:pPr algn="just">
                  <a:lnSpc>
                    <a:spcPct val="150000"/>
                  </a:lnSpc>
                </a:pPr>
                <a:endParaRPr lang="en-GB" sz="1000" i="1" dirty="0" smtClean="0">
                  <a:latin typeface="Cambria Math" panose="02040503050406030204" pitchFamily="18" charset="0"/>
                </a:endParaRPr>
              </a:p>
              <a:p>
                <a:pPr algn="just">
                  <a:lnSpc>
                    <a:spcPct val="150000"/>
                  </a:lnSpc>
                </a:pPr>
                <a14:m>
                  <m:oMath xmlns:m="http://schemas.openxmlformats.org/officeDocument/2006/math">
                    <m:r>
                      <a:rPr lang="en-GB" sz="2000" b="0" i="1" smtClean="0">
                        <a:latin typeface="Cambria Math" panose="02040503050406030204" pitchFamily="18" charset="0"/>
                      </a:rPr>
                      <m:t>𝑆𝑁</m:t>
                    </m:r>
                    <m:r>
                      <a:rPr lang="en-GB" sz="2000" i="1" smtClean="0">
                        <a:latin typeface="Cambria Math" panose="02040503050406030204" pitchFamily="18" charset="0"/>
                      </a:rPr>
                      <m:t> </m:t>
                    </m:r>
                  </m:oMath>
                </a14:m>
                <a:r>
                  <a:rPr lang="en-GB" sz="2000" dirty="0" smtClean="0">
                    <a:latin typeface="Arial" panose="020B0604020202020204" pitchFamily="34" charset="0"/>
                    <a:cs typeface="Arial" panose="020B0604020202020204" pitchFamily="34" charset="0"/>
                  </a:rPr>
                  <a:t> – snow related objective function (number of days with poor snow cover simulation)</a:t>
                </a:r>
              </a:p>
              <a:p>
                <a:pPr algn="just">
                  <a:lnSpc>
                    <a:spcPct val="150000"/>
                  </a:lnSpc>
                </a:pPr>
                <a:endParaRPr lang="en-GB" sz="1000" dirty="0" smtClean="0">
                  <a:latin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GB" sz="2000" i="1">
                        <a:latin typeface="Cambria Math" panose="02040503050406030204" pitchFamily="18" charset="0"/>
                      </a:rPr>
                      <m:t>𝑤𝑠</m:t>
                    </m:r>
                  </m:oMath>
                </a14:m>
                <a:r>
                  <a:rPr lang="en-GB" sz="2000" dirty="0" smtClean="0">
                    <a:latin typeface="Arial" panose="020B0604020202020204" pitchFamily="34" charset="0"/>
                    <a:cs typeface="Arial" panose="020B0604020202020204" pitchFamily="34" charset="0"/>
                  </a:rPr>
                  <a:t> – weighting coefficient (optimised by trial and error, values: 0, 0.5, 0.75, 0.85, 0.9, 0.97, 1). The selection of </a:t>
                </a:r>
                <a:r>
                  <a:rPr lang="en-GB" sz="2000" dirty="0" err="1" smtClean="0">
                    <a:latin typeface="Arial" panose="020B0604020202020204" pitchFamily="34" charset="0"/>
                    <a:cs typeface="Arial" panose="020B0604020202020204" pitchFamily="34" charset="0"/>
                  </a:rPr>
                  <a:t>ws</a:t>
                </a:r>
                <a:r>
                  <a:rPr lang="en-GB" sz="2000" dirty="0" smtClean="0">
                    <a:latin typeface="Arial" panose="020B0604020202020204" pitchFamily="34" charset="0"/>
                    <a:cs typeface="Arial" panose="020B0604020202020204" pitchFamily="34" charset="0"/>
                  </a:rPr>
                  <a:t> depends on subjective user requirements and expectations.</a:t>
                </a:r>
                <a:endParaRPr lang="en-GB" sz="2000" dirty="0">
                  <a:latin typeface="Arial" panose="020B0604020202020204" pitchFamily="34" charset="0"/>
                  <a:cs typeface="Arial" panose="020B0604020202020204" pitchFamily="34" charset="0"/>
                </a:endParaRPr>
              </a:p>
            </p:txBody>
          </p:sp>
        </mc:Choice>
        <mc:Fallback xmlns="">
          <p:sp>
            <p:nvSpPr>
              <p:cNvPr id="4" name="BlokTextu 3"/>
              <p:cNvSpPr txBox="1">
                <a:spLocks noRot="1" noChangeAspect="1" noMove="1" noResize="1" noEditPoints="1" noAdjustHandles="1" noChangeArrowheads="1" noChangeShapeType="1" noTextEdit="1"/>
              </p:cNvSpPr>
              <p:nvPr/>
            </p:nvSpPr>
            <p:spPr>
              <a:xfrm>
                <a:off x="467545" y="2272010"/>
                <a:ext cx="8352928" cy="3323987"/>
              </a:xfrm>
              <a:prstGeom prst="rect">
                <a:avLst/>
              </a:prstGeom>
              <a:blipFill rotWithShape="0">
                <a:blip r:embed="rId3"/>
                <a:stretch>
                  <a:fillRect l="-803" r="-730" b="-734"/>
                </a:stretch>
              </a:blipFill>
            </p:spPr>
            <p:txBody>
              <a:bodyPr/>
              <a:lstStyle/>
              <a:p>
                <a:r>
                  <a:rPr lang="sk-SK">
                    <a:noFill/>
                  </a:rPr>
                  <a:t> </a:t>
                </a:r>
              </a:p>
            </p:txBody>
          </p:sp>
        </mc:Fallback>
      </mc:AlternateContent>
      <p:sp>
        <p:nvSpPr>
          <p:cNvPr id="6" name="BlokTextu 5"/>
          <p:cNvSpPr txBox="1"/>
          <p:nvPr/>
        </p:nvSpPr>
        <p:spPr>
          <a:xfrm>
            <a:off x="467544" y="620688"/>
            <a:ext cx="7571184" cy="400110"/>
          </a:xfrm>
          <a:prstGeom prst="rect">
            <a:avLst/>
          </a:prstGeom>
          <a:noFill/>
        </p:spPr>
        <p:txBody>
          <a:bodyPr wrap="square" rtlCol="0">
            <a:spAutoFit/>
          </a:bodyPr>
          <a:lstStyle/>
          <a:p>
            <a:r>
              <a:rPr lang="en-GB" sz="2000" dirty="0" smtClean="0">
                <a:solidFill>
                  <a:srgbClr val="0070C0"/>
                </a:solidFill>
                <a:latin typeface="Arial" panose="020B0604020202020204" pitchFamily="34" charset="0"/>
                <a:cs typeface="Arial" panose="020B0604020202020204" pitchFamily="34" charset="0"/>
              </a:rPr>
              <a:t>Multi-objective/variable function:</a:t>
            </a:r>
            <a:endParaRPr lang="en-GB"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BlokTextu 6"/>
              <p:cNvSpPr txBox="1"/>
              <p:nvPr/>
            </p:nvSpPr>
            <p:spPr>
              <a:xfrm>
                <a:off x="2220525" y="1444951"/>
                <a:ext cx="4846968"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sk-SK" sz="2000" i="1" smtClean="0">
                              <a:latin typeface="Cambria Math" panose="02040503050406030204" pitchFamily="18" charset="0"/>
                            </a:rPr>
                          </m:ctrlPr>
                        </m:sSubPr>
                        <m:e>
                          <m:r>
                            <a:rPr lang="sk-SK" sz="2000" b="0" i="1" smtClean="0">
                              <a:latin typeface="Cambria Math" panose="02040503050406030204" pitchFamily="18" charset="0"/>
                            </a:rPr>
                            <m:t>𝑀𝑈𝐿𝑇𝐼</m:t>
                          </m:r>
                        </m:e>
                        <m:sub>
                          <m:r>
                            <a:rPr lang="en-GB" sz="2000" b="0" i="1" smtClean="0">
                              <a:latin typeface="Cambria Math" panose="02040503050406030204" pitchFamily="18" charset="0"/>
                            </a:rPr>
                            <m:t>𝑜𝑏𝑗𝑒𝑐𝑡𝑖𝑣𝑒</m:t>
                          </m:r>
                        </m:sub>
                      </m:sSub>
                      <m:r>
                        <a:rPr lang="sk-SK" sz="2000" b="0" i="1" smtClean="0">
                          <a:latin typeface="Cambria Math" panose="02040503050406030204" pitchFamily="18" charset="0"/>
                        </a:rPr>
                        <m:t>=</m:t>
                      </m:r>
                      <m:d>
                        <m:dPr>
                          <m:ctrlPr>
                            <a:rPr lang="sk-SK" sz="2000" b="0" i="1" smtClean="0">
                              <a:latin typeface="Cambria Math" panose="02040503050406030204" pitchFamily="18" charset="0"/>
                            </a:rPr>
                          </m:ctrlPr>
                        </m:dPr>
                        <m:e>
                          <m:r>
                            <a:rPr lang="sk-SK" sz="2000" b="0" i="1" smtClean="0">
                              <a:latin typeface="Cambria Math" panose="02040503050406030204" pitchFamily="18" charset="0"/>
                            </a:rPr>
                            <m:t>1−</m:t>
                          </m:r>
                          <m:r>
                            <a:rPr lang="sk-SK" sz="2000" b="0" i="1" smtClean="0">
                              <a:latin typeface="Cambria Math" panose="02040503050406030204" pitchFamily="18" charset="0"/>
                            </a:rPr>
                            <m:t>𝑤𝑠</m:t>
                          </m:r>
                        </m:e>
                      </m:d>
                      <m:r>
                        <a:rPr lang="sk-SK" sz="2000" b="0" i="1" smtClean="0">
                          <a:latin typeface="Cambria Math" panose="02040503050406030204" pitchFamily="18" charset="0"/>
                        </a:rPr>
                        <m:t>∗</m:t>
                      </m:r>
                      <m:r>
                        <a:rPr lang="sk-SK" sz="2000" b="0" i="1" smtClean="0">
                          <a:latin typeface="Cambria Math" panose="02040503050406030204" pitchFamily="18" charset="0"/>
                        </a:rPr>
                        <m:t>𝑀𝐸</m:t>
                      </m:r>
                      <m:r>
                        <a:rPr lang="sk-SK" sz="2000" b="0" i="1" smtClean="0">
                          <a:latin typeface="Cambria Math" panose="02040503050406030204" pitchFamily="18" charset="0"/>
                        </a:rPr>
                        <m:t>+</m:t>
                      </m:r>
                      <m:r>
                        <a:rPr lang="sk-SK" sz="2000" b="0" i="1" smtClean="0">
                          <a:latin typeface="Cambria Math" panose="02040503050406030204" pitchFamily="18" charset="0"/>
                        </a:rPr>
                        <m:t>𝑤𝑠</m:t>
                      </m:r>
                      <m:r>
                        <a:rPr lang="sk-SK" sz="2000" b="0" i="1" smtClean="0">
                          <a:latin typeface="Cambria Math" panose="02040503050406030204" pitchFamily="18" charset="0"/>
                        </a:rPr>
                        <m:t>∗</m:t>
                      </m:r>
                      <m:r>
                        <a:rPr lang="sk-SK" sz="2000" b="0" i="1" smtClean="0">
                          <a:latin typeface="Cambria Math" panose="02040503050406030204" pitchFamily="18" charset="0"/>
                        </a:rPr>
                        <m:t>𝑆𝑁</m:t>
                      </m:r>
                    </m:oMath>
                  </m:oMathPara>
                </a14:m>
                <a:endParaRPr lang="sk-SK" sz="2000" dirty="0"/>
              </a:p>
            </p:txBody>
          </p:sp>
        </mc:Choice>
        <mc:Fallback xmlns="">
          <p:sp>
            <p:nvSpPr>
              <p:cNvPr id="7" name="BlokTextu 6"/>
              <p:cNvSpPr txBox="1">
                <a:spLocks noRot="1" noChangeAspect="1" noMove="1" noResize="1" noEditPoints="1" noAdjustHandles="1" noChangeArrowheads="1" noChangeShapeType="1" noTextEdit="1"/>
              </p:cNvSpPr>
              <p:nvPr/>
            </p:nvSpPr>
            <p:spPr>
              <a:xfrm>
                <a:off x="2220525" y="1444951"/>
                <a:ext cx="4846968" cy="332463"/>
              </a:xfrm>
              <a:prstGeom prst="rect">
                <a:avLst/>
              </a:prstGeom>
              <a:blipFill rotWithShape="0">
                <a:blip r:embed="rId4"/>
                <a:stretch>
                  <a:fillRect l="-503" r="-503" b="-25455"/>
                </a:stretch>
              </a:blipFill>
            </p:spPr>
            <p:txBody>
              <a:bodyPr/>
              <a:lstStyle/>
              <a:p>
                <a:r>
                  <a:rPr lang="sk-SK">
                    <a:noFill/>
                  </a:rPr>
                  <a:t> </a:t>
                </a:r>
              </a:p>
            </p:txBody>
          </p:sp>
        </mc:Fallback>
      </mc:AlternateContent>
      <p:pic>
        <p:nvPicPr>
          <p:cNvPr id="5"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8" name="Zástupný symbol dátumu 3"/>
          <p:cNvSpPr>
            <a:spLocks noGrp="1"/>
          </p:cNvSpPr>
          <p:nvPr>
            <p:ph type="dt" sz="quarter" idx="4294967295"/>
          </p:nvPr>
        </p:nvSpPr>
        <p:spPr bwMode="auto">
          <a:xfrm>
            <a:off x="8676456" y="6453336"/>
            <a:ext cx="32461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10</a:t>
            </a:r>
            <a:endParaRPr lang="en-US" altLang="en-US" sz="800" dirty="0" smtClean="0"/>
          </a:p>
        </p:txBody>
      </p:sp>
      <p:sp>
        <p:nvSpPr>
          <p:cNvPr id="10" name="Zástupný symbol dátumu 3"/>
          <p:cNvSpPr>
            <a:spLocks noGrp="1"/>
          </p:cNvSpPr>
          <p:nvPr>
            <p:ph type="dt" sz="quarter" idx="4294967295"/>
          </p:nvPr>
        </p:nvSpPr>
        <p:spPr bwMode="auto">
          <a:xfrm>
            <a:off x="7308304" y="6453336"/>
            <a:ext cx="84674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19.-21.9. 2017</a:t>
            </a:r>
            <a:endParaRPr lang="en-US" altLang="en-US" sz="800" dirty="0" smtClean="0"/>
          </a:p>
        </p:txBody>
      </p:sp>
    </p:spTree>
    <p:extLst>
      <p:ext uri="{BB962C8B-B14F-4D97-AF65-F5344CB8AC3E}">
        <p14:creationId xmlns:p14="http://schemas.microsoft.com/office/powerpoint/2010/main" val="3020015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lokTextu 8"/>
          <p:cNvSpPr txBox="1"/>
          <p:nvPr/>
        </p:nvSpPr>
        <p:spPr>
          <a:xfrm>
            <a:off x="539552" y="252807"/>
            <a:ext cx="8398030" cy="1015663"/>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Model performance (NSE, VE, SN) for different calibration weights (i.e. </a:t>
            </a:r>
            <a:r>
              <a:rPr lang="en-GB" sz="2000" dirty="0" err="1" smtClean="0">
                <a:latin typeface="Arial" panose="020B0604020202020204" pitchFamily="34" charset="0"/>
                <a:cs typeface="Arial" panose="020B0604020202020204" pitchFamily="34" charset="0"/>
              </a:rPr>
              <a:t>ws</a:t>
            </a:r>
            <a:r>
              <a:rPr lang="en-GB" sz="2000" dirty="0" smtClean="0">
                <a:latin typeface="Arial" panose="020B0604020202020204" pitchFamily="34" charset="0"/>
                <a:cs typeface="Arial" panose="020B0604020202020204" pitchFamily="34" charset="0"/>
              </a:rPr>
              <a:t> 0, 0.5, 0.75, 0.85, 0.90, 0.97, 1) in three different calibration periods. Lines (in Fig.) represent the medians over 71 Austrian catchments.</a:t>
            </a:r>
            <a:endParaRPr lang="en-GB"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12" name="Zástupný symbol dátumu 3"/>
          <p:cNvSpPr>
            <a:spLocks noGrp="1"/>
          </p:cNvSpPr>
          <p:nvPr>
            <p:ph type="dt" sz="quarter" idx="4294967295"/>
          </p:nvPr>
        </p:nvSpPr>
        <p:spPr bwMode="auto">
          <a:xfrm>
            <a:off x="7424629" y="6453336"/>
            <a:ext cx="730424" cy="2484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16.08. 2017</a:t>
            </a:r>
            <a:endParaRPr lang="en-US" altLang="en-US" sz="800" dirty="0" smtClean="0"/>
          </a:p>
        </p:txBody>
      </p:sp>
      <p:pic>
        <p:nvPicPr>
          <p:cNvPr id="4" name="Obrázo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72" y="3920288"/>
            <a:ext cx="8718035" cy="2781541"/>
          </a:xfrm>
          <a:prstGeom prst="rect">
            <a:avLst/>
          </a:prstGeom>
        </p:spPr>
      </p:pic>
      <p:graphicFrame>
        <p:nvGraphicFramePr>
          <p:cNvPr id="5" name="Tabuľka 4"/>
          <p:cNvGraphicFramePr>
            <a:graphicFrameLocks noGrp="1"/>
          </p:cNvGraphicFramePr>
          <p:nvPr>
            <p:extLst>
              <p:ext uri="{D42A27DB-BD31-4B8C-83A1-F6EECF244321}">
                <p14:modId xmlns:p14="http://schemas.microsoft.com/office/powerpoint/2010/main" val="1926436790"/>
              </p:ext>
            </p:extLst>
          </p:nvPr>
        </p:nvGraphicFramePr>
        <p:xfrm>
          <a:off x="755576" y="1359939"/>
          <a:ext cx="7832770" cy="2468880"/>
        </p:xfrm>
        <a:graphic>
          <a:graphicData uri="http://schemas.openxmlformats.org/drawingml/2006/table">
            <a:tbl>
              <a:tblPr firstRow="1" firstCol="1" bandRow="1"/>
              <a:tblGrid>
                <a:gridCol w="832275"/>
                <a:gridCol w="735799"/>
                <a:gridCol w="792088"/>
                <a:gridCol w="792088"/>
                <a:gridCol w="864096"/>
                <a:gridCol w="792088"/>
                <a:gridCol w="864096"/>
                <a:gridCol w="720080"/>
                <a:gridCol w="720080"/>
                <a:gridCol w="720080"/>
              </a:tblGrid>
              <a:tr h="256028">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NSE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sk-SK"/>
                    </a:p>
                  </a:txBody>
                  <a:tcPr/>
                </a:tc>
                <a:tc hMerge="1">
                  <a:txBody>
                    <a:bodyPr/>
                    <a:lstStyle/>
                    <a:p>
                      <a:endParaRPr lang="sk-SK"/>
                    </a:p>
                  </a:txBody>
                  <a:tcPr/>
                </a:tc>
                <a:tc gridSpan="3">
                  <a:txBody>
                    <a:bodyPr/>
                    <a:lstStyle/>
                    <a:p>
                      <a:pPr algn="ctr">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VE</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sk-SK"/>
                    </a:p>
                  </a:txBody>
                  <a:tcPr/>
                </a:tc>
                <a:tc hMerge="1">
                  <a:txBody>
                    <a:bodyPr/>
                    <a:lstStyle/>
                    <a:p>
                      <a:endParaRPr lang="sk-SK"/>
                    </a:p>
                  </a:txBody>
                  <a:tcPr/>
                </a:tc>
                <a:tc gridSpan="3">
                  <a:txBody>
                    <a:bodyPr/>
                    <a:lstStyle/>
                    <a:p>
                      <a:pPr algn="ctr">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SN</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sk-SK"/>
                    </a:p>
                  </a:txBody>
                  <a:tcPr/>
                </a:tc>
                <a:tc hMerge="1">
                  <a:txBody>
                    <a:bodyPr/>
                    <a:lstStyle/>
                    <a:p>
                      <a:endParaRPr lang="sk-SK"/>
                    </a:p>
                  </a:txBody>
                  <a:tcPr/>
                </a:tc>
              </a:tr>
              <a:tr h="256028">
                <a:tc>
                  <a:txBody>
                    <a:bodyPr/>
                    <a:lstStyle/>
                    <a:p>
                      <a:pPr algn="ctr">
                        <a:spcAft>
                          <a:spcPts val="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ws</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81-90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91-00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01-10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81-90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91-00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01-10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81-90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91-00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01-10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6028">
                <a:tc>
                  <a:txBody>
                    <a:bodyPr/>
                    <a:lstStyle/>
                    <a:p>
                      <a:pPr algn="ctr">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0.74</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0.73</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0.72</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-3.72</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-3.09</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-3.09</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6.06</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4.92</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6.81</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256028">
                <a:tc>
                  <a:txBody>
                    <a:bodyPr/>
                    <a:lstStyle/>
                    <a:p>
                      <a:pPr algn="ctr">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0.5</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0.72</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0.72</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0.71</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-4.43</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-3.99</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-2.94</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3.70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3.10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5.88</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60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0.</a:t>
                      </a:r>
                      <a:r>
                        <a:rPr lang="sk-SK" sz="1800" b="1" dirty="0" smtClean="0">
                          <a:effectLst/>
                          <a:latin typeface="Times New Roman" panose="02020603050405020304" pitchFamily="18" charset="0"/>
                          <a:ea typeface="Calibri" panose="020F0502020204030204" pitchFamily="34" charset="0"/>
                          <a:cs typeface="Times New Roman" panose="02020603050405020304" pitchFamily="18" charset="0"/>
                        </a:rPr>
                        <a:t>7</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5</a:t>
                      </a:r>
                      <a:endParaRPr lang="sk-SK"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0.70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0.70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0.70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-4.52</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-4.45</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-3.50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2.42</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2.27</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5.25</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60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0.</a:t>
                      </a:r>
                      <a:r>
                        <a:rPr lang="sk-SK" sz="1800" b="1" dirty="0" smtClean="0">
                          <a:effectLst/>
                          <a:latin typeface="Times New Roman" panose="02020603050405020304" pitchFamily="18" charset="0"/>
                          <a:ea typeface="Calibri" panose="020F0502020204030204" pitchFamily="34" charset="0"/>
                          <a:cs typeface="Times New Roman" panose="02020603050405020304" pitchFamily="18" charset="0"/>
                        </a:rPr>
                        <a:t>8</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5</a:t>
                      </a:r>
                      <a:endParaRPr lang="sk-SK"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0.69</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0.69</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0.68</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-5.04</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-4.96</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-3.73</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2.30</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1.97</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5.16</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6028">
                <a:tc>
                  <a:txBody>
                    <a:bodyPr/>
                    <a:lstStyle/>
                    <a:p>
                      <a:pPr algn="ctr">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0.9</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0.67</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0.68</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0.67</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-5.52</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-4.58</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-3.73</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2.20</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1.88</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4.99</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2560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0.</a:t>
                      </a:r>
                      <a:r>
                        <a:rPr lang="sk-SK" sz="1800" b="1" dirty="0" smtClean="0">
                          <a:effectLst/>
                          <a:latin typeface="Times New Roman" panose="02020603050405020304" pitchFamily="18" charset="0"/>
                          <a:ea typeface="Calibri" panose="020F0502020204030204" pitchFamily="34" charset="0"/>
                          <a:cs typeface="Times New Roman" panose="02020603050405020304" pitchFamily="18" charset="0"/>
                        </a:rPr>
                        <a:t>97</a:t>
                      </a:r>
                      <a:endParaRPr lang="sk-SK"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0.65</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0.64</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0.63</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-5.65</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-5.15</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-4.05</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2.21</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1.82</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4.63</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6028">
                <a:tc>
                  <a:txBody>
                    <a:bodyPr/>
                    <a:lstStyle/>
                    <a:p>
                      <a:pPr algn="ctr">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0.07</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0.21</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-17.94</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-21.09</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-22.42</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2.09</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1.85</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4.63</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bl>
          </a:graphicData>
        </a:graphic>
      </p:graphicFrame>
    </p:spTree>
    <p:extLst>
      <p:ext uri="{BB962C8B-B14F-4D97-AF65-F5344CB8AC3E}">
        <p14:creationId xmlns:p14="http://schemas.microsoft.com/office/powerpoint/2010/main" val="534726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4" name="Zástupný symbol dátumu 3"/>
          <p:cNvSpPr>
            <a:spLocks noGrp="1"/>
          </p:cNvSpPr>
          <p:nvPr>
            <p:ph type="dt" sz="quarter" idx="4294967295"/>
          </p:nvPr>
        </p:nvSpPr>
        <p:spPr bwMode="auto">
          <a:xfrm>
            <a:off x="8676456" y="6453336"/>
            <a:ext cx="32461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12</a:t>
            </a:r>
            <a:endParaRPr lang="en-US" altLang="en-US" sz="800" dirty="0" smtClean="0"/>
          </a:p>
        </p:txBody>
      </p:sp>
      <p:pic>
        <p:nvPicPr>
          <p:cNvPr id="3" name="Obrázo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171991"/>
            <a:ext cx="6634837" cy="6529840"/>
          </a:xfrm>
          <a:prstGeom prst="rect">
            <a:avLst/>
          </a:prstGeom>
        </p:spPr>
      </p:pic>
    </p:spTree>
    <p:extLst>
      <p:ext uri="{BB962C8B-B14F-4D97-AF65-F5344CB8AC3E}">
        <p14:creationId xmlns:p14="http://schemas.microsoft.com/office/powerpoint/2010/main" val="2013541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537237" y="5412189"/>
            <a:ext cx="8369199" cy="1200329"/>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Fig. </a:t>
            </a:r>
            <a:r>
              <a:rPr lang="en-GB" dirty="0">
                <a:latin typeface="Arial" panose="020B0604020202020204" pitchFamily="34" charset="0"/>
                <a:cs typeface="Arial" panose="020B0604020202020204" pitchFamily="34" charset="0"/>
              </a:rPr>
              <a:t>O</a:t>
            </a:r>
            <a:r>
              <a:rPr lang="en-GB" dirty="0" smtClean="0">
                <a:latin typeface="Arial" panose="020B0604020202020204" pitchFamily="34" charset="0"/>
                <a:cs typeface="Arial" panose="020B0604020202020204" pitchFamily="34" charset="0"/>
              </a:rPr>
              <a:t>bserved and simulated Q (top panel, left and right) and observed Snow depth and simulated SWE (bottom panel, </a:t>
            </a:r>
            <a:r>
              <a:rPr lang="en-GB" dirty="0">
                <a:latin typeface="Arial" panose="020B0604020202020204" pitchFamily="34" charset="0"/>
                <a:cs typeface="Arial" panose="020B0604020202020204" pitchFamily="34" charset="0"/>
              </a:rPr>
              <a:t>left and right</a:t>
            </a:r>
            <a:r>
              <a:rPr lang="en-GB" dirty="0" smtClean="0">
                <a:latin typeface="Arial" panose="020B0604020202020204" pitchFamily="34" charset="0"/>
                <a:cs typeface="Arial" panose="020B0604020202020204" pitchFamily="34" charset="0"/>
              </a:rPr>
              <a:t>) for one year averaged over periods 1981 – 1990 and  2001 – 2010 (SINGLE approach – left panel, MULTI approach – right panel).</a:t>
            </a:r>
            <a:endParaRPr lang="en-GB" dirty="0">
              <a:latin typeface="Arial" panose="020B0604020202020204" pitchFamily="34" charset="0"/>
              <a:cs typeface="Arial" panose="020B0604020202020204" pitchFamily="34" charset="0"/>
            </a:endParaRPr>
          </a:p>
        </p:txBody>
      </p:sp>
      <p:sp>
        <p:nvSpPr>
          <p:cNvPr id="11" name="Rectangle 1"/>
          <p:cNvSpPr>
            <a:spLocks noGrp="1"/>
          </p:cNvSpPr>
          <p:nvPr>
            <p:ph type="title"/>
          </p:nvPr>
        </p:nvSpPr>
        <p:spPr>
          <a:xfrm>
            <a:off x="405956" y="122261"/>
            <a:ext cx="8515915" cy="846063"/>
          </a:xfrm>
        </p:spPr>
        <p:txBody>
          <a:bodyPr>
            <a:normAutofit/>
          </a:bodyPr>
          <a:lstStyle/>
          <a:p>
            <a:pPr algn="just"/>
            <a:r>
              <a:rPr lang="en-GB" sz="2800" kern="1200" dirty="0" smtClean="0">
                <a:solidFill>
                  <a:srgbClr val="0070C0"/>
                </a:solidFill>
                <a:effectLst/>
                <a:latin typeface="Arial" panose="020B0604020202020204" pitchFamily="34" charset="0"/>
                <a:cs typeface="Arial" panose="020B0604020202020204" pitchFamily="34" charset="0"/>
              </a:rPr>
              <a:t>Pilot catchment: simulations of daily Q and SWE</a:t>
            </a:r>
            <a:endParaRPr lang="en-GB" sz="2800" dirty="0">
              <a:solidFill>
                <a:srgbClr val="0070C0"/>
              </a:solidFill>
              <a:effectLst/>
              <a:latin typeface="Arial" panose="020B0604020202020204" pitchFamily="34" charset="0"/>
              <a:cs typeface="Arial" panose="020B0604020202020204" pitchFamily="34" charset="0"/>
            </a:endParaRPr>
          </a:p>
        </p:txBody>
      </p:sp>
      <p:pic>
        <p:nvPicPr>
          <p:cNvPr id="12"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10" name="Zástupný symbol dátumu 3"/>
          <p:cNvSpPr>
            <a:spLocks noGrp="1"/>
          </p:cNvSpPr>
          <p:nvPr>
            <p:ph type="dt" sz="quarter" idx="4294967295"/>
          </p:nvPr>
        </p:nvSpPr>
        <p:spPr bwMode="auto">
          <a:xfrm>
            <a:off x="8676456" y="6453336"/>
            <a:ext cx="32461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13</a:t>
            </a:r>
            <a:endParaRPr lang="en-US" altLang="en-US" sz="800" dirty="0" smtClean="0"/>
          </a:p>
        </p:txBody>
      </p:sp>
      <p:pic>
        <p:nvPicPr>
          <p:cNvPr id="2" name="Obrázo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772816"/>
            <a:ext cx="4209234" cy="1792268"/>
          </a:xfrm>
          <a:prstGeom prst="rect">
            <a:avLst/>
          </a:prstGeom>
        </p:spPr>
      </p:pic>
      <p:pic>
        <p:nvPicPr>
          <p:cNvPr id="3" name="Obrázo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5426" y="1774752"/>
            <a:ext cx="4166445" cy="1762860"/>
          </a:xfrm>
          <a:prstGeom prst="rect">
            <a:avLst/>
          </a:prstGeom>
        </p:spPr>
      </p:pic>
      <p:pic>
        <p:nvPicPr>
          <p:cNvPr id="5" name="Obrázo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375" y="3661997"/>
            <a:ext cx="4276379" cy="1776021"/>
          </a:xfrm>
          <a:prstGeom prst="rect">
            <a:avLst/>
          </a:prstGeom>
        </p:spPr>
      </p:pic>
      <p:pic>
        <p:nvPicPr>
          <p:cNvPr id="8" name="Obrázo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2937" y="3661997"/>
            <a:ext cx="4198934" cy="1768262"/>
          </a:xfrm>
          <a:prstGeom prst="rect">
            <a:avLst/>
          </a:prstGeom>
        </p:spPr>
      </p:pic>
      <p:sp>
        <p:nvSpPr>
          <p:cNvPr id="17" name="BlokTextu 16"/>
          <p:cNvSpPr txBox="1"/>
          <p:nvPr/>
        </p:nvSpPr>
        <p:spPr>
          <a:xfrm>
            <a:off x="275754" y="816142"/>
            <a:ext cx="8563011" cy="861774"/>
          </a:xfrm>
          <a:prstGeom prst="rect">
            <a:avLst/>
          </a:prstGeom>
          <a:noFill/>
        </p:spPr>
        <p:txBody>
          <a:bodyPr wrap="square" rtlCol="0">
            <a:spAutoFit/>
          </a:bodyPr>
          <a:lstStyle/>
          <a:p>
            <a:pPr algn="just"/>
            <a:endParaRPr lang="sk-SK" sz="1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The MULTI approach was beneficial in the simulations of the SWE (slightly poorer values in terms of simulating Q).</a:t>
            </a:r>
          </a:p>
        </p:txBody>
      </p:sp>
      <p:sp>
        <p:nvSpPr>
          <p:cNvPr id="20" name="Zástupný symbol dátumu 3"/>
          <p:cNvSpPr>
            <a:spLocks noGrp="1"/>
          </p:cNvSpPr>
          <p:nvPr>
            <p:ph type="dt" sz="quarter" idx="4294967295"/>
          </p:nvPr>
        </p:nvSpPr>
        <p:spPr bwMode="auto">
          <a:xfrm>
            <a:off x="7308304" y="6453336"/>
            <a:ext cx="84674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19.-21.9. 2017</a:t>
            </a:r>
            <a:endParaRPr lang="en-US" altLang="en-US" sz="800" dirty="0" smtClean="0"/>
          </a:p>
        </p:txBody>
      </p:sp>
    </p:spTree>
    <p:extLst>
      <p:ext uri="{BB962C8B-B14F-4D97-AF65-F5344CB8AC3E}">
        <p14:creationId xmlns:p14="http://schemas.microsoft.com/office/powerpoint/2010/main" val="292727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08694"/>
            <a:ext cx="8229600" cy="1143000"/>
          </a:xfrm>
        </p:spPr>
        <p:txBody>
          <a:bodyPr>
            <a:normAutofit/>
          </a:bodyPr>
          <a:lstStyle/>
          <a:p>
            <a:r>
              <a:rPr lang="en-GB" sz="3600" b="1" kern="1200" dirty="0" smtClean="0">
                <a:solidFill>
                  <a:srgbClr val="0070C0"/>
                </a:solidFill>
                <a:effectLst/>
                <a:latin typeface="Arial" panose="020B0604020202020204" pitchFamily="34" charset="0"/>
                <a:cs typeface="Arial" panose="020B0604020202020204" pitchFamily="34" charset="0"/>
              </a:rPr>
              <a:t>Conclusions I.</a:t>
            </a:r>
            <a:endParaRPr lang="en-GB" sz="3600" dirty="0">
              <a:solidFill>
                <a:srgbClr val="0070C0"/>
              </a:solidFill>
              <a:effectLst/>
              <a:latin typeface="Arial" panose="020B0604020202020204" pitchFamily="34" charset="0"/>
              <a:cs typeface="Arial" panose="020B0604020202020204" pitchFamily="34" charset="0"/>
            </a:endParaRPr>
          </a:p>
        </p:txBody>
      </p:sp>
      <p:pic>
        <p:nvPicPr>
          <p:cNvPr id="4"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6" name="Zástupný symbol dátumu 3"/>
          <p:cNvSpPr>
            <a:spLocks noGrp="1"/>
          </p:cNvSpPr>
          <p:nvPr>
            <p:ph type="dt" sz="quarter" idx="4294967295"/>
          </p:nvPr>
        </p:nvSpPr>
        <p:spPr bwMode="auto">
          <a:xfrm>
            <a:off x="8676456" y="6453336"/>
            <a:ext cx="32461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14</a:t>
            </a:r>
            <a:endParaRPr lang="en-US" altLang="en-US" sz="800" dirty="0" smtClean="0"/>
          </a:p>
        </p:txBody>
      </p:sp>
      <p:sp>
        <p:nvSpPr>
          <p:cNvPr id="8" name="Zástupný symbol dátumu 3"/>
          <p:cNvSpPr>
            <a:spLocks noGrp="1"/>
          </p:cNvSpPr>
          <p:nvPr>
            <p:ph type="dt" sz="quarter" idx="4294967295"/>
          </p:nvPr>
        </p:nvSpPr>
        <p:spPr bwMode="auto">
          <a:xfrm>
            <a:off x="7308304" y="6453336"/>
            <a:ext cx="84674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19.-21.9. 2017</a:t>
            </a:r>
            <a:endParaRPr lang="en-US" altLang="en-US" sz="800" dirty="0" smtClean="0"/>
          </a:p>
        </p:txBody>
      </p:sp>
      <p:sp>
        <p:nvSpPr>
          <p:cNvPr id="9" name="Rectangle 2"/>
          <p:cNvSpPr>
            <a:spLocks noGrp="1"/>
          </p:cNvSpPr>
          <p:nvPr>
            <p:ph idx="1"/>
          </p:nvPr>
        </p:nvSpPr>
        <p:spPr>
          <a:xfrm>
            <a:off x="457200" y="1249143"/>
            <a:ext cx="8229600" cy="4874696"/>
          </a:xfrm>
        </p:spPr>
        <p:txBody>
          <a:bodyPr>
            <a:noAutofit/>
          </a:bodyPr>
          <a:lstStyle/>
          <a:p>
            <a:pPr algn="just"/>
            <a:r>
              <a:rPr lang="en-GB" sz="2000" dirty="0" smtClean="0">
                <a:latin typeface="Arial" panose="020B0604020202020204" pitchFamily="34" charset="0"/>
                <a:cs typeface="Arial" panose="020B0604020202020204" pitchFamily="34" charset="0"/>
              </a:rPr>
              <a:t>TUW model was calibrated for </a:t>
            </a:r>
            <a:r>
              <a:rPr lang="en-GB" sz="2000" dirty="0" smtClean="0">
                <a:solidFill>
                  <a:srgbClr val="0070C0"/>
                </a:solidFill>
                <a:latin typeface="Arial" panose="020B0604020202020204" pitchFamily="34" charset="0"/>
                <a:cs typeface="Arial" panose="020B0604020202020204" pitchFamily="34" charset="0"/>
              </a:rPr>
              <a:t>three climatically contrasting periods </a:t>
            </a:r>
            <a:r>
              <a:rPr lang="en-GB" sz="2000" dirty="0" smtClean="0">
                <a:latin typeface="Arial" panose="020B0604020202020204" pitchFamily="34" charset="0"/>
                <a:cs typeface="Arial" panose="020B0604020202020204" pitchFamily="34" charset="0"/>
              </a:rPr>
              <a:t>between 1981 – 2010 for 71 alpine catchments (one selected catchment) in Austria.</a:t>
            </a:r>
          </a:p>
          <a:p>
            <a:pPr marL="109728" indent="0" algn="just">
              <a:buNone/>
            </a:pPr>
            <a:endParaRPr lang="en-GB" sz="1500" dirty="0" smtClean="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Two optimization functions (</a:t>
            </a:r>
            <a:r>
              <a:rPr lang="en-GB" sz="2000" dirty="0" smtClean="0">
                <a:solidFill>
                  <a:srgbClr val="0070C0"/>
                </a:solidFill>
                <a:latin typeface="Arial" panose="020B0604020202020204" pitchFamily="34" charset="0"/>
                <a:cs typeface="Arial" panose="020B0604020202020204" pitchFamily="34" charset="0"/>
              </a:rPr>
              <a:t>SINGLE and MULTI</a:t>
            </a:r>
            <a:r>
              <a:rPr lang="en-GB" sz="2000" dirty="0" smtClean="0">
                <a:latin typeface="Arial" panose="020B0604020202020204" pitchFamily="34" charset="0"/>
                <a:cs typeface="Arial" panose="020B0604020202020204" pitchFamily="34" charset="0"/>
              </a:rPr>
              <a:t>) were designed.</a:t>
            </a:r>
          </a:p>
          <a:p>
            <a:pPr algn="just"/>
            <a:endParaRPr lang="en-GB" sz="1500" dirty="0" smtClean="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The calibration results were evaluated in terms of </a:t>
            </a:r>
            <a:r>
              <a:rPr lang="en-GB" sz="2000" dirty="0" smtClean="0">
                <a:solidFill>
                  <a:srgbClr val="0070C0"/>
                </a:solidFill>
                <a:latin typeface="Arial" panose="020B0604020202020204" pitchFamily="34" charset="0"/>
                <a:cs typeface="Arial" panose="020B0604020202020204" pitchFamily="34" charset="0"/>
              </a:rPr>
              <a:t>NSE</a:t>
            </a:r>
            <a:r>
              <a:rPr lang="en-GB" sz="2000" dirty="0" smtClean="0">
                <a:latin typeface="Arial" panose="020B0604020202020204" pitchFamily="34" charset="0"/>
                <a:cs typeface="Arial" panose="020B0604020202020204" pitchFamily="34" charset="0"/>
              </a:rPr>
              <a:t>, </a:t>
            </a:r>
            <a:r>
              <a:rPr lang="en-GB" sz="2000" dirty="0" smtClean="0">
                <a:solidFill>
                  <a:srgbClr val="0070C0"/>
                </a:solidFill>
                <a:latin typeface="Arial" panose="020B0604020202020204" pitchFamily="34" charset="0"/>
                <a:cs typeface="Arial" panose="020B0604020202020204" pitchFamily="34" charset="0"/>
              </a:rPr>
              <a:t>VE</a:t>
            </a:r>
            <a:r>
              <a:rPr lang="en-GB" sz="2000" dirty="0" smtClean="0">
                <a:latin typeface="Arial" panose="020B0604020202020204" pitchFamily="34" charset="0"/>
                <a:cs typeface="Arial" panose="020B0604020202020204" pitchFamily="34" charset="0"/>
              </a:rPr>
              <a:t>, </a:t>
            </a:r>
            <a:r>
              <a:rPr lang="en-GB" sz="2000" dirty="0" smtClean="0">
                <a:solidFill>
                  <a:srgbClr val="0070C0"/>
                </a:solidFill>
                <a:latin typeface="Arial" panose="020B0604020202020204" pitchFamily="34" charset="0"/>
                <a:cs typeface="Arial" panose="020B0604020202020204" pitchFamily="34" charset="0"/>
              </a:rPr>
              <a:t>SN</a:t>
            </a:r>
            <a:r>
              <a:rPr lang="en-GB" sz="2000" dirty="0" smtClean="0">
                <a:latin typeface="Arial" panose="020B0604020202020204" pitchFamily="34" charset="0"/>
                <a:cs typeface="Arial" panose="020B0604020202020204" pitchFamily="34" charset="0"/>
              </a:rPr>
              <a:t>.</a:t>
            </a:r>
          </a:p>
          <a:p>
            <a:pPr marL="109728" indent="0" algn="just">
              <a:buNone/>
            </a:pPr>
            <a:endParaRPr lang="en-GB" sz="1500" dirty="0" smtClean="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We found that:</a:t>
            </a:r>
          </a:p>
          <a:p>
            <a:pPr lvl="1" algn="just"/>
            <a:r>
              <a:rPr lang="sk-SK" sz="1800" dirty="0" smtClean="0">
                <a:latin typeface="Arial" panose="020B0604020202020204" pitchFamily="34" charset="0"/>
                <a:cs typeface="Arial" panose="020B0604020202020204" pitchFamily="34" charset="0"/>
              </a:rPr>
              <a:t>T</a:t>
            </a:r>
            <a:r>
              <a:rPr lang="en-GB" sz="1800" dirty="0" smtClean="0">
                <a:latin typeface="Arial" panose="020B0604020202020204" pitchFamily="34" charset="0"/>
                <a:cs typeface="Arial" panose="020B0604020202020204" pitchFamily="34" charset="0"/>
              </a:rPr>
              <a:t>he model tended to systematically underestimate the volume of flows. </a:t>
            </a:r>
          </a:p>
          <a:p>
            <a:pPr lvl="1" algn="just"/>
            <a:r>
              <a:rPr lang="en-GB" sz="1800" dirty="0" smtClean="0">
                <a:latin typeface="Arial" panose="020B0604020202020204" pitchFamily="34" charset="0"/>
                <a:cs typeface="Arial" panose="020B0604020202020204" pitchFamily="34" charset="0"/>
              </a:rPr>
              <a:t>The results also showed that the use of snow cover data in the calibration </a:t>
            </a:r>
            <a:r>
              <a:rPr lang="en-GB" sz="1800" dirty="0" smtClean="0">
                <a:solidFill>
                  <a:srgbClr val="0070C0"/>
                </a:solidFill>
                <a:latin typeface="Arial" panose="020B0604020202020204" pitchFamily="34" charset="0"/>
                <a:cs typeface="Arial" panose="020B0604020202020204" pitchFamily="34" charset="0"/>
              </a:rPr>
              <a:t>(the MULTI approach) improved the model performance in terms of simulating snow (i.e. SWE)</a:t>
            </a:r>
            <a:r>
              <a:rPr lang="en-GB" sz="1800" dirty="0" smtClean="0">
                <a:latin typeface="Arial" panose="020B0604020202020204" pitchFamily="34" charset="0"/>
                <a:cs typeface="Arial" panose="020B0604020202020204" pitchFamily="34" charset="0"/>
              </a:rPr>
              <a:t> (the model performance in terms of simulating runoff was slightly poorer). </a:t>
            </a:r>
          </a:p>
          <a:p>
            <a:pPr lvl="1" algn="just"/>
            <a:r>
              <a:rPr lang="en-GB" sz="1800" dirty="0" smtClean="0">
                <a:latin typeface="Arial" panose="020B0604020202020204" pitchFamily="34" charset="0"/>
                <a:cs typeface="Arial" panose="020B0604020202020204" pitchFamily="34" charset="0"/>
              </a:rPr>
              <a:t>These results are in general agreement with the findings presented e.g., by Seibert, 2000; Madsen, 2003; Parajka et al., 2007. </a:t>
            </a:r>
          </a:p>
          <a:p>
            <a:pPr marL="109728" indent="0" algn="just">
              <a:buNone/>
            </a:pPr>
            <a:endParaRPr lang="sk-SK" sz="1000" dirty="0" smtClean="0">
              <a:latin typeface="Arial" panose="020B0604020202020204" pitchFamily="34" charset="0"/>
              <a:cs typeface="Arial" panose="020B0604020202020204" pitchFamily="34" charset="0"/>
            </a:endParaRPr>
          </a:p>
          <a:p>
            <a:pPr marL="109728" indent="0" algn="just">
              <a:buNone/>
            </a:pPr>
            <a:endParaRPr lang="sk-SK"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376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08694"/>
            <a:ext cx="8229600" cy="1143000"/>
          </a:xfrm>
        </p:spPr>
        <p:txBody>
          <a:bodyPr>
            <a:normAutofit/>
          </a:bodyPr>
          <a:lstStyle/>
          <a:p>
            <a:r>
              <a:rPr lang="en-GB" sz="3600" b="1" kern="1200" dirty="0" smtClean="0">
                <a:solidFill>
                  <a:srgbClr val="0070C0"/>
                </a:solidFill>
                <a:effectLst/>
                <a:latin typeface="Arial" panose="020B0604020202020204" pitchFamily="34" charset="0"/>
                <a:cs typeface="Arial" panose="020B0604020202020204" pitchFamily="34" charset="0"/>
              </a:rPr>
              <a:t>Conclusions II.</a:t>
            </a:r>
            <a:endParaRPr lang="en-GB" sz="3600" dirty="0">
              <a:solidFill>
                <a:srgbClr val="0070C0"/>
              </a:solidFill>
              <a:effectLst/>
              <a:latin typeface="Arial" panose="020B0604020202020204" pitchFamily="34" charset="0"/>
              <a:cs typeface="Arial" panose="020B0604020202020204" pitchFamily="34" charset="0"/>
            </a:endParaRPr>
          </a:p>
        </p:txBody>
      </p:sp>
      <p:pic>
        <p:nvPicPr>
          <p:cNvPr id="4"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6" name="Zástupný symbol dátumu 3"/>
          <p:cNvSpPr>
            <a:spLocks noGrp="1"/>
          </p:cNvSpPr>
          <p:nvPr>
            <p:ph type="dt" sz="quarter" idx="4294967295"/>
          </p:nvPr>
        </p:nvSpPr>
        <p:spPr bwMode="auto">
          <a:xfrm>
            <a:off x="8676456" y="6453336"/>
            <a:ext cx="32461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15</a:t>
            </a:r>
            <a:endParaRPr lang="en-US" altLang="en-US" sz="800" dirty="0" smtClean="0"/>
          </a:p>
        </p:txBody>
      </p:sp>
      <p:sp>
        <p:nvSpPr>
          <p:cNvPr id="8" name="Zástupný symbol dátumu 3"/>
          <p:cNvSpPr>
            <a:spLocks noGrp="1"/>
          </p:cNvSpPr>
          <p:nvPr>
            <p:ph type="dt" sz="quarter" idx="4294967295"/>
          </p:nvPr>
        </p:nvSpPr>
        <p:spPr bwMode="auto">
          <a:xfrm>
            <a:off x="7308304" y="6453336"/>
            <a:ext cx="84674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19.-21.9. 2017</a:t>
            </a:r>
            <a:endParaRPr lang="en-US" altLang="en-US" sz="800" dirty="0" smtClean="0"/>
          </a:p>
        </p:txBody>
      </p:sp>
      <p:sp>
        <p:nvSpPr>
          <p:cNvPr id="7" name="Rectangle 2"/>
          <p:cNvSpPr txBox="1">
            <a:spLocks/>
          </p:cNvSpPr>
          <p:nvPr/>
        </p:nvSpPr>
        <p:spPr>
          <a:xfrm>
            <a:off x="457200" y="3923277"/>
            <a:ext cx="8472802" cy="182427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5000"/>
              <a:buFont typeface="Wingdings 3"/>
              <a:buChar char=""/>
              <a:defRPr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sz="1600" kern="1200" baseline="0">
                <a:solidFill>
                  <a:schemeClr val="tx1"/>
                </a:solidFill>
                <a:latin typeface="+mn-lt"/>
                <a:ea typeface="+mn-ea"/>
                <a:cs typeface="+mn-cs"/>
              </a:defRPr>
            </a:lvl9pPr>
            <a:extLst/>
          </a:lstStyle>
          <a:p>
            <a:pPr marL="566928" indent="-457200" algn="just">
              <a:buSzPct val="80000"/>
              <a:buFont typeface="+mj-lt"/>
              <a:buAutoNum type="alphaLcParenR"/>
            </a:pPr>
            <a:r>
              <a:rPr lang="en-GB" sz="2000" dirty="0" smtClean="0">
                <a:latin typeface="Arial" panose="020B0604020202020204" pitchFamily="34" charset="0"/>
                <a:cs typeface="Arial" panose="020B0604020202020204" pitchFamily="34" charset="0"/>
              </a:rPr>
              <a:t>To re-calibrate the conceptual r-r models (e.g. type of HBV and its derivatives) if the climatic conditions change. </a:t>
            </a:r>
          </a:p>
          <a:p>
            <a:pPr marL="566928" indent="-457200" algn="just">
              <a:buSzPct val="80000"/>
              <a:buFont typeface="+mj-lt"/>
              <a:buAutoNum type="alphaLcParenR"/>
            </a:pPr>
            <a:endParaRPr lang="en-GB" sz="1500" dirty="0" smtClean="0">
              <a:latin typeface="Arial" panose="020B0604020202020204" pitchFamily="34" charset="0"/>
              <a:cs typeface="Arial" panose="020B0604020202020204" pitchFamily="34" charset="0"/>
            </a:endParaRPr>
          </a:p>
          <a:p>
            <a:pPr marL="566928" indent="-457200" algn="just">
              <a:buSzPct val="80000"/>
              <a:buFont typeface="+mj-lt"/>
              <a:buAutoNum type="alphaLcParenR"/>
            </a:pPr>
            <a:r>
              <a:rPr lang="en-GB" sz="2000" dirty="0" smtClean="0">
                <a:latin typeface="Arial" panose="020B0604020202020204" pitchFamily="34" charset="0"/>
                <a:cs typeface="Arial" panose="020B0604020202020204" pitchFamily="34" charset="0"/>
              </a:rPr>
              <a:t>To consider various calibration periods and the change the model parameters depending on the </a:t>
            </a:r>
            <a:r>
              <a:rPr lang="en-GB" sz="2000" dirty="0" err="1" smtClean="0">
                <a:latin typeface="Arial" panose="020B0604020202020204" pitchFamily="34" charset="0"/>
                <a:cs typeface="Arial" panose="020B0604020202020204" pitchFamily="34" charset="0"/>
              </a:rPr>
              <a:t>hydroclimatic</a:t>
            </a:r>
            <a:r>
              <a:rPr lang="en-GB" sz="2000" dirty="0" smtClean="0">
                <a:latin typeface="Arial" panose="020B0604020202020204" pitchFamily="34" charset="0"/>
                <a:cs typeface="Arial" panose="020B0604020202020204" pitchFamily="34" charset="0"/>
              </a:rPr>
              <a:t> regime.</a:t>
            </a:r>
          </a:p>
          <a:p>
            <a:pPr marL="109728" indent="0" algn="just">
              <a:buFont typeface="Wingdings 3"/>
              <a:buNone/>
            </a:pPr>
            <a:endParaRPr lang="sk-SK" sz="2000" dirty="0" smtClean="0">
              <a:latin typeface="Arial" panose="020B0604020202020204" pitchFamily="34" charset="0"/>
              <a:cs typeface="Arial" panose="020B0604020202020204" pitchFamily="34" charset="0"/>
            </a:endParaRPr>
          </a:p>
          <a:p>
            <a:pPr marL="109728" indent="0" algn="just">
              <a:buFont typeface="Wingdings 3"/>
              <a:buNone/>
            </a:pPr>
            <a:endParaRPr lang="sk-SK" sz="2200" dirty="0" smtClean="0">
              <a:latin typeface="Arial" panose="020B0604020202020204" pitchFamily="34" charset="0"/>
              <a:cs typeface="Arial" panose="020B0604020202020204" pitchFamily="34" charset="0"/>
            </a:endParaRPr>
          </a:p>
        </p:txBody>
      </p:sp>
      <p:sp>
        <p:nvSpPr>
          <p:cNvPr id="9" name="Rectangle 2"/>
          <p:cNvSpPr txBox="1">
            <a:spLocks/>
          </p:cNvSpPr>
          <p:nvPr/>
        </p:nvSpPr>
        <p:spPr>
          <a:xfrm>
            <a:off x="457200" y="3090712"/>
            <a:ext cx="8472802" cy="784629"/>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5000"/>
              <a:buFont typeface="Wingdings 3"/>
              <a:buChar char=""/>
              <a:defRPr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sz="1600" kern="1200" baseline="0">
                <a:solidFill>
                  <a:schemeClr val="tx1"/>
                </a:solidFill>
                <a:latin typeface="+mn-lt"/>
                <a:ea typeface="+mn-ea"/>
                <a:cs typeface="+mn-cs"/>
              </a:defRPr>
            </a:lvl9pPr>
            <a:extLst/>
          </a:lstStyle>
          <a:p>
            <a:pPr marL="109728" indent="0">
              <a:buNone/>
            </a:pPr>
            <a:r>
              <a:rPr lang="en-GB" sz="2400" b="1" dirty="0" smtClean="0">
                <a:solidFill>
                  <a:srgbClr val="0070C0"/>
                </a:solidFill>
                <a:latin typeface="Arial" panose="020B0604020202020204" pitchFamily="34" charset="0"/>
                <a:cs typeface="Arial" panose="020B0604020202020204" pitchFamily="34" charset="0"/>
              </a:rPr>
              <a:t>Recommendations for practical applications of r-r models (in the climate change context) :</a:t>
            </a:r>
          </a:p>
          <a:p>
            <a:pPr marL="109728" indent="0" algn="just">
              <a:buFont typeface="Wingdings 3"/>
              <a:buNone/>
            </a:pPr>
            <a:endParaRPr lang="sk-SK" sz="2200" dirty="0" smtClean="0">
              <a:latin typeface="Arial" panose="020B0604020202020204" pitchFamily="34" charset="0"/>
              <a:cs typeface="Arial" panose="020B0604020202020204" pitchFamily="34" charset="0"/>
            </a:endParaRPr>
          </a:p>
        </p:txBody>
      </p:sp>
      <p:sp>
        <p:nvSpPr>
          <p:cNvPr id="10" name="Rectangle 2"/>
          <p:cNvSpPr>
            <a:spLocks noGrp="1"/>
          </p:cNvSpPr>
          <p:nvPr>
            <p:ph idx="1"/>
          </p:nvPr>
        </p:nvSpPr>
        <p:spPr>
          <a:xfrm>
            <a:off x="457200" y="1240352"/>
            <a:ext cx="8229600" cy="1850360"/>
          </a:xfrm>
        </p:spPr>
        <p:txBody>
          <a:bodyPr>
            <a:noAutofit/>
          </a:bodyPr>
          <a:lstStyle/>
          <a:p>
            <a:pPr algn="just"/>
            <a:r>
              <a:rPr lang="en-GB" sz="2000" dirty="0" smtClean="0">
                <a:latin typeface="Arial" panose="020B0604020202020204" pitchFamily="34" charset="0"/>
                <a:cs typeface="Arial" panose="020B0604020202020204" pitchFamily="34" charset="0"/>
              </a:rPr>
              <a:t>The use of various data (e.g. SWE, snow cover, etc.) in multi-objective calibration can be a good way to improve representation of hydrological processes </a:t>
            </a:r>
          </a:p>
          <a:p>
            <a:pPr lvl="1" algn="just"/>
            <a:r>
              <a:rPr lang="en-GB" sz="1800" dirty="0" smtClean="0">
                <a:latin typeface="Arial" panose="020B0604020202020204" pitchFamily="34" charset="0"/>
                <a:cs typeface="Arial" panose="020B0604020202020204" pitchFamily="34" charset="0"/>
              </a:rPr>
              <a:t>(e.g. in alpine regions, where data are sparse and the spatial variability of the hydrological environment is enormous).</a:t>
            </a:r>
            <a:endParaRPr lang="sk-SK" sz="1800" dirty="0" smtClean="0">
              <a:latin typeface="Arial" panose="020B0604020202020204" pitchFamily="34" charset="0"/>
              <a:cs typeface="Arial" panose="020B0604020202020204" pitchFamily="34" charset="0"/>
            </a:endParaRPr>
          </a:p>
          <a:p>
            <a:pPr marL="109728" indent="0" algn="just">
              <a:buNone/>
            </a:pPr>
            <a:endParaRPr lang="sk-SK" sz="1000" dirty="0" smtClean="0">
              <a:latin typeface="Arial" panose="020B0604020202020204" pitchFamily="34" charset="0"/>
              <a:cs typeface="Arial" panose="020B0604020202020204" pitchFamily="34" charset="0"/>
            </a:endParaRPr>
          </a:p>
          <a:p>
            <a:pPr marL="109728" indent="0" algn="just">
              <a:buNone/>
            </a:pPr>
            <a:endParaRPr lang="sk-SK"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503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67544" y="1988840"/>
            <a:ext cx="8229600" cy="1143000"/>
          </a:xfrm>
        </p:spPr>
        <p:txBody>
          <a:bodyPr>
            <a:normAutofit/>
          </a:bodyPr>
          <a:lstStyle/>
          <a:p>
            <a:pPr algn="ctr"/>
            <a:r>
              <a:rPr lang="en-GB" sz="4400" b="1" kern="1200" dirty="0" smtClean="0">
                <a:solidFill>
                  <a:schemeClr val="tx1"/>
                </a:solidFill>
                <a:effectLst/>
                <a:latin typeface="Arial" panose="020B0604020202020204" pitchFamily="34" charset="0"/>
                <a:cs typeface="Arial" panose="020B0604020202020204" pitchFamily="34" charset="0"/>
              </a:rPr>
              <a:t>Thank you for your attention</a:t>
            </a:r>
            <a:endParaRPr lang="en-GB" sz="4400" dirty="0">
              <a:solidFill>
                <a:schemeClr val="tx1"/>
              </a:solidFill>
              <a:effectLst/>
              <a:latin typeface="Arial" panose="020B0604020202020204" pitchFamily="34" charset="0"/>
              <a:cs typeface="Arial" panose="020B0604020202020204" pitchFamily="34" charset="0"/>
            </a:endParaRPr>
          </a:p>
        </p:txBody>
      </p:sp>
      <p:pic>
        <p:nvPicPr>
          <p:cNvPr id="3"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4" name="Zástupný symbol dátumu 3"/>
          <p:cNvSpPr>
            <a:spLocks noGrp="1"/>
          </p:cNvSpPr>
          <p:nvPr>
            <p:ph type="dt" sz="quarter" idx="4294967295"/>
          </p:nvPr>
        </p:nvSpPr>
        <p:spPr bwMode="auto">
          <a:xfrm>
            <a:off x="8676456" y="6453336"/>
            <a:ext cx="32461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16</a:t>
            </a:r>
            <a:endParaRPr lang="en-US" altLang="en-US" sz="800" dirty="0" smtClean="0"/>
          </a:p>
        </p:txBody>
      </p:sp>
      <p:sp>
        <p:nvSpPr>
          <p:cNvPr id="6" name="Zástupný symbol dátumu 3"/>
          <p:cNvSpPr>
            <a:spLocks noGrp="1"/>
          </p:cNvSpPr>
          <p:nvPr>
            <p:ph type="dt" sz="quarter" idx="4294967295"/>
          </p:nvPr>
        </p:nvSpPr>
        <p:spPr bwMode="auto">
          <a:xfrm>
            <a:off x="7308304" y="6453336"/>
            <a:ext cx="84674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19.-21.9. 2017</a:t>
            </a:r>
            <a:endParaRPr lang="en-US" altLang="en-US" sz="800" dirty="0" smtClean="0"/>
          </a:p>
        </p:txBody>
      </p:sp>
    </p:spTree>
    <p:extLst>
      <p:ext uri="{BB962C8B-B14F-4D97-AF65-F5344CB8AC3E}">
        <p14:creationId xmlns:p14="http://schemas.microsoft.com/office/powerpoint/2010/main" val="840784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GB" sz="3600" b="1" kern="1200" dirty="0" smtClean="0">
                <a:solidFill>
                  <a:srgbClr val="0070C0"/>
                </a:solidFill>
                <a:effectLst/>
                <a:latin typeface="Arial" panose="020B0604020202020204" pitchFamily="34" charset="0"/>
                <a:cs typeface="Arial" panose="020B0604020202020204" pitchFamily="34" charset="0"/>
              </a:rPr>
              <a:t>Introduction</a:t>
            </a:r>
            <a:endParaRPr lang="en-GB" sz="3600" dirty="0">
              <a:solidFill>
                <a:srgbClr val="0070C0"/>
              </a:solidFill>
              <a:effectLst/>
              <a:latin typeface="Arial" panose="020B0604020202020204" pitchFamily="34" charset="0"/>
              <a:cs typeface="Arial" panose="020B0604020202020204" pitchFamily="34" charset="0"/>
            </a:endParaRPr>
          </a:p>
        </p:txBody>
      </p:sp>
      <p:sp>
        <p:nvSpPr>
          <p:cNvPr id="3" name="Rectangle 2"/>
          <p:cNvSpPr>
            <a:spLocks noGrp="1"/>
          </p:cNvSpPr>
          <p:nvPr>
            <p:ph idx="1"/>
          </p:nvPr>
        </p:nvSpPr>
        <p:spPr>
          <a:xfrm>
            <a:off x="323528" y="1481329"/>
            <a:ext cx="8424936" cy="4395944"/>
          </a:xfrm>
        </p:spPr>
        <p:txBody>
          <a:bodyPr>
            <a:normAutofit lnSpcReduction="10000"/>
          </a:bodyPr>
          <a:lstStyle/>
          <a:p>
            <a:pPr algn="just">
              <a:lnSpc>
                <a:spcPct val="110000"/>
              </a:lnSpc>
            </a:pPr>
            <a:r>
              <a:rPr lang="en-GB" sz="2400" kern="1200" noProof="0" dirty="0" smtClean="0">
                <a:latin typeface="Arial" panose="020B0604020202020204" pitchFamily="34" charset="0"/>
                <a:cs typeface="Arial" panose="020B0604020202020204" pitchFamily="34" charset="0"/>
              </a:rPr>
              <a:t>In alpine (mountainous) region</a:t>
            </a:r>
            <a:r>
              <a:rPr lang="en-GB" sz="2400" dirty="0" smtClean="0">
                <a:latin typeface="Arial" panose="020B0604020202020204" pitchFamily="34" charset="0"/>
                <a:cs typeface="Arial" panose="020B0604020202020204" pitchFamily="34" charset="0"/>
              </a:rPr>
              <a:t>s snow</a:t>
            </a:r>
            <a:r>
              <a:rPr lang="en-GB" sz="2400" kern="1200" noProof="0" dirty="0" smtClean="0">
                <a:latin typeface="Arial" panose="020B0604020202020204" pitchFamily="34" charset="0"/>
                <a:cs typeface="Arial" panose="020B0604020202020204" pitchFamily="34" charset="0"/>
              </a:rPr>
              <a:t> is an important runoff generation process.</a:t>
            </a:r>
            <a:endParaRPr lang="en-GB" sz="1500" dirty="0" smtClean="0">
              <a:latin typeface="Arial" panose="020B0604020202020204" pitchFamily="34" charset="0"/>
              <a:cs typeface="Arial" panose="020B0604020202020204" pitchFamily="34" charset="0"/>
            </a:endParaRPr>
          </a:p>
          <a:p>
            <a:pPr marL="109728" indent="0" algn="just">
              <a:buNone/>
            </a:pPr>
            <a:endParaRPr lang="en-GB" sz="1500" dirty="0" smtClean="0">
              <a:latin typeface="Arial" panose="020B0604020202020204" pitchFamily="34" charset="0"/>
              <a:cs typeface="Arial" panose="020B0604020202020204" pitchFamily="34" charset="0"/>
            </a:endParaRPr>
          </a:p>
          <a:p>
            <a:pPr algn="just">
              <a:lnSpc>
                <a:spcPct val="110000"/>
              </a:lnSpc>
            </a:pPr>
            <a:r>
              <a:rPr lang="en-GB" sz="2400" kern="1200" dirty="0" smtClean="0">
                <a:latin typeface="Arial" panose="020B0604020202020204" pitchFamily="34" charset="0"/>
                <a:cs typeface="Arial" panose="020B0604020202020204" pitchFamily="34" charset="0"/>
              </a:rPr>
              <a:t>In these regions the </a:t>
            </a:r>
            <a:r>
              <a:rPr lang="en-GB" sz="2400" dirty="0" smtClean="0">
                <a:latin typeface="Arial" panose="020B0604020202020204" pitchFamily="34" charset="0"/>
                <a:cs typeface="Arial" panose="020B0604020202020204" pitchFamily="34" charset="0"/>
              </a:rPr>
              <a:t>c</a:t>
            </a:r>
            <a:r>
              <a:rPr lang="en-GB" sz="2400" kern="1200" dirty="0" smtClean="0">
                <a:latin typeface="Arial" panose="020B0604020202020204" pitchFamily="34" charset="0"/>
                <a:cs typeface="Arial" panose="020B0604020202020204" pitchFamily="34" charset="0"/>
              </a:rPr>
              <a:t>orrect parametrisation of hydrological processes (e.g</a:t>
            </a:r>
            <a:r>
              <a:rPr lang="en-GB" sz="2400" dirty="0" smtClean="0">
                <a:latin typeface="Arial" panose="020B0604020202020204" pitchFamily="34" charset="0"/>
                <a:cs typeface="Arial" panose="020B0604020202020204" pitchFamily="34" charset="0"/>
              </a:rPr>
              <a:t>. SWE) in r-r models is crucial (data are sparse, etc.).</a:t>
            </a:r>
            <a:endParaRPr lang="en-GB" sz="1500" kern="1200" dirty="0" smtClean="0">
              <a:latin typeface="Arial" panose="020B0604020202020204" pitchFamily="34" charset="0"/>
              <a:cs typeface="Arial" panose="020B0604020202020204" pitchFamily="34" charset="0"/>
            </a:endParaRPr>
          </a:p>
          <a:p>
            <a:pPr marL="109728" indent="0" algn="just">
              <a:lnSpc>
                <a:spcPct val="110000"/>
              </a:lnSpc>
              <a:buNone/>
            </a:pPr>
            <a:endParaRPr lang="en-GB" sz="1500" dirty="0" smtClean="0">
              <a:latin typeface="Arial" panose="020B0604020202020204" pitchFamily="34" charset="0"/>
              <a:cs typeface="Arial" panose="020B0604020202020204" pitchFamily="34" charset="0"/>
            </a:endParaRPr>
          </a:p>
          <a:p>
            <a:pPr algn="just">
              <a:lnSpc>
                <a:spcPct val="110000"/>
              </a:lnSpc>
            </a:pPr>
            <a:r>
              <a:rPr lang="en-GB" sz="2400" dirty="0" smtClean="0">
                <a:latin typeface="Arial" panose="020B0604020202020204" pitchFamily="34" charset="0"/>
                <a:cs typeface="Arial" panose="020B0604020202020204" pitchFamily="34" charset="0"/>
              </a:rPr>
              <a:t>One of the possible approach to overcome limitations is to use the additional data to calibrate models, e.g. groundwater data (Madsen, 2003), soil moisture data (Parajka et al., 2009), snow cover data (Parajka et al., 2007)</a:t>
            </a:r>
            <a:r>
              <a:rPr lang="en-GB" sz="2400" kern="1200" noProof="0" dirty="0" smtClean="0">
                <a:latin typeface="Arial" panose="020B0604020202020204" pitchFamily="34" charset="0"/>
                <a:cs typeface="Arial" panose="020B0604020202020204" pitchFamily="34" charset="0"/>
              </a:rPr>
              <a:t>.</a:t>
            </a:r>
          </a:p>
        </p:txBody>
      </p:sp>
      <p:pic>
        <p:nvPicPr>
          <p:cNvPr id="5"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8" name="Zástupný symbol dátumu 3"/>
          <p:cNvSpPr>
            <a:spLocks noGrp="1"/>
          </p:cNvSpPr>
          <p:nvPr>
            <p:ph type="dt" sz="quarter" idx="4294967295"/>
          </p:nvPr>
        </p:nvSpPr>
        <p:spPr bwMode="auto">
          <a:xfrm>
            <a:off x="8748464" y="6453336"/>
            <a:ext cx="252611"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2</a:t>
            </a:r>
            <a:endParaRPr lang="en-US" altLang="en-US" sz="800" dirty="0" smtClean="0"/>
          </a:p>
        </p:txBody>
      </p:sp>
      <p:sp>
        <p:nvSpPr>
          <p:cNvPr id="10" name="Zástupný symbol dátumu 3"/>
          <p:cNvSpPr>
            <a:spLocks noGrp="1"/>
          </p:cNvSpPr>
          <p:nvPr>
            <p:ph type="dt" sz="quarter" idx="4294967295"/>
          </p:nvPr>
        </p:nvSpPr>
        <p:spPr bwMode="auto">
          <a:xfrm>
            <a:off x="7308304" y="6453336"/>
            <a:ext cx="84674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19.-21.9. 2017</a:t>
            </a:r>
            <a:endParaRPr lang="en-US" altLang="en-US" sz="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88558" y="193500"/>
            <a:ext cx="8229600" cy="1143000"/>
          </a:xfrm>
        </p:spPr>
        <p:txBody>
          <a:bodyPr>
            <a:normAutofit/>
          </a:bodyPr>
          <a:lstStyle/>
          <a:p>
            <a:r>
              <a:rPr lang="en-GB" sz="3600" b="1" kern="1200" dirty="0" smtClean="0">
                <a:solidFill>
                  <a:srgbClr val="FF0000"/>
                </a:solidFill>
                <a:effectLst/>
                <a:latin typeface="Arial" panose="020B0604020202020204" pitchFamily="34" charset="0"/>
                <a:cs typeface="Arial" panose="020B0604020202020204" pitchFamily="34" charset="0"/>
              </a:rPr>
              <a:t>The aim of the study</a:t>
            </a:r>
            <a:endParaRPr lang="en-GB" sz="3600" dirty="0">
              <a:solidFill>
                <a:srgbClr val="FF0000"/>
              </a:solidFill>
              <a:effectLst/>
              <a:latin typeface="Arial" panose="020B0604020202020204" pitchFamily="34" charset="0"/>
              <a:cs typeface="Arial" panose="020B0604020202020204" pitchFamily="34" charset="0"/>
            </a:endParaRPr>
          </a:p>
        </p:txBody>
      </p:sp>
      <p:sp>
        <p:nvSpPr>
          <p:cNvPr id="3" name="Rectangle 2"/>
          <p:cNvSpPr>
            <a:spLocks noGrp="1"/>
          </p:cNvSpPr>
          <p:nvPr>
            <p:ph idx="1"/>
          </p:nvPr>
        </p:nvSpPr>
        <p:spPr>
          <a:xfrm>
            <a:off x="288558" y="1196752"/>
            <a:ext cx="8291264" cy="1633659"/>
          </a:xfrm>
        </p:spPr>
        <p:txBody>
          <a:bodyPr>
            <a:noAutofit/>
          </a:bodyPr>
          <a:lstStyle/>
          <a:p>
            <a:pPr marL="109728" indent="0" algn="just">
              <a:lnSpc>
                <a:spcPct val="110000"/>
              </a:lnSpc>
              <a:buSzPct val="80000"/>
              <a:buNone/>
            </a:pPr>
            <a:r>
              <a:rPr lang="en-GB" sz="2400" kern="1200" dirty="0" smtClean="0">
                <a:latin typeface="Arial" panose="020B0604020202020204" pitchFamily="34" charset="0"/>
                <a:cs typeface="Arial" panose="020B0604020202020204" pitchFamily="34" charset="0"/>
              </a:rPr>
              <a:t>To assess the effects of different objective functions (single-objective approach – SINGLE and multi-objective approach – MULTI) on the performance of the r-r model.</a:t>
            </a:r>
          </a:p>
        </p:txBody>
      </p:sp>
      <p:pic>
        <p:nvPicPr>
          <p:cNvPr id="5"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6" name="Zástupný symbol dátumu 3"/>
          <p:cNvSpPr>
            <a:spLocks noGrp="1"/>
          </p:cNvSpPr>
          <p:nvPr>
            <p:ph type="dt" sz="quarter" idx="4294967295"/>
          </p:nvPr>
        </p:nvSpPr>
        <p:spPr bwMode="auto">
          <a:xfrm>
            <a:off x="8748464" y="6453336"/>
            <a:ext cx="252611"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3</a:t>
            </a:r>
            <a:endParaRPr lang="en-US" altLang="en-US" sz="800" dirty="0" smtClean="0"/>
          </a:p>
        </p:txBody>
      </p:sp>
      <p:sp>
        <p:nvSpPr>
          <p:cNvPr id="8" name="Rectangle 2"/>
          <p:cNvSpPr txBox="1">
            <a:spLocks/>
          </p:cNvSpPr>
          <p:nvPr/>
        </p:nvSpPr>
        <p:spPr>
          <a:xfrm>
            <a:off x="311070" y="3391165"/>
            <a:ext cx="8472802" cy="266468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5000"/>
              <a:buFont typeface="Wingdings 3"/>
              <a:buChar char=""/>
              <a:defRPr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sz="1600" kern="1200" baseline="0">
                <a:solidFill>
                  <a:schemeClr val="tx1"/>
                </a:solidFill>
                <a:latin typeface="+mn-lt"/>
                <a:ea typeface="+mn-ea"/>
                <a:cs typeface="+mn-cs"/>
              </a:defRPr>
            </a:lvl9pPr>
            <a:extLst/>
          </a:lstStyle>
          <a:p>
            <a:pPr marL="566928" indent="-457200" algn="just">
              <a:buSzPct val="80000"/>
              <a:buFont typeface="+mj-lt"/>
              <a:buAutoNum type="arabicParenR"/>
            </a:pPr>
            <a:r>
              <a:rPr lang="en-GB" sz="2400" dirty="0" smtClean="0">
                <a:latin typeface="Arial" panose="020B0604020202020204" pitchFamily="34" charset="0"/>
                <a:cs typeface="Arial" panose="020B0604020202020204" pitchFamily="34" charset="0"/>
              </a:rPr>
              <a:t>What is the benefit of use of snow cover data in hydrologic model calibration?</a:t>
            </a:r>
          </a:p>
          <a:p>
            <a:pPr marL="566928" indent="-457200" algn="just">
              <a:buSzPct val="80000"/>
              <a:buFont typeface="+mj-lt"/>
              <a:buAutoNum type="arabicParenR"/>
            </a:pPr>
            <a:endParaRPr lang="en-GB" sz="1500" dirty="0" smtClean="0">
              <a:latin typeface="Arial" panose="020B0604020202020204" pitchFamily="34" charset="0"/>
              <a:cs typeface="Arial" panose="020B0604020202020204" pitchFamily="34" charset="0"/>
            </a:endParaRPr>
          </a:p>
          <a:p>
            <a:pPr marL="566928" indent="-457200" algn="just">
              <a:buSzPct val="80000"/>
              <a:buFont typeface="+mj-lt"/>
              <a:buAutoNum type="arabicParenR"/>
            </a:pPr>
            <a:r>
              <a:rPr lang="en-GB" sz="2400" dirty="0" smtClean="0">
                <a:latin typeface="Arial" panose="020B0604020202020204" pitchFamily="34" charset="0"/>
                <a:cs typeface="Arial" panose="020B0604020202020204" pitchFamily="34" charset="0"/>
              </a:rPr>
              <a:t>Does a multi-objective approach perform better than a single-objective in terms of simulation of </a:t>
            </a:r>
            <a:r>
              <a:rPr lang="sk-SK" sz="2400" dirty="0" smtClean="0">
                <a:latin typeface="Arial" panose="020B0604020202020204" pitchFamily="34" charset="0"/>
                <a:cs typeface="Arial" panose="020B0604020202020204" pitchFamily="34" charset="0"/>
              </a:rPr>
              <a:t>Q</a:t>
            </a:r>
            <a:r>
              <a:rPr lang="en-GB" sz="2400" dirty="0" smtClean="0">
                <a:latin typeface="Arial" panose="020B0604020202020204" pitchFamily="34" charset="0"/>
                <a:cs typeface="Arial" panose="020B0604020202020204" pitchFamily="34" charset="0"/>
              </a:rPr>
              <a:t> and SWE?</a:t>
            </a:r>
          </a:p>
          <a:p>
            <a:pPr marL="109728" indent="0" algn="just">
              <a:buFont typeface="Wingdings 3"/>
              <a:buNone/>
            </a:pPr>
            <a:endParaRPr lang="sk-SK" sz="2000" dirty="0" smtClean="0">
              <a:latin typeface="Arial" panose="020B0604020202020204" pitchFamily="34" charset="0"/>
              <a:cs typeface="Arial" panose="020B0604020202020204" pitchFamily="34" charset="0"/>
            </a:endParaRPr>
          </a:p>
          <a:p>
            <a:pPr marL="109728" indent="0" algn="just">
              <a:buFont typeface="Wingdings 3"/>
              <a:buNone/>
            </a:pPr>
            <a:endParaRPr lang="sk-SK" sz="2200" dirty="0" smtClean="0">
              <a:latin typeface="Arial" panose="020B0604020202020204" pitchFamily="34" charset="0"/>
              <a:cs typeface="Arial" panose="020B0604020202020204" pitchFamily="34" charset="0"/>
            </a:endParaRPr>
          </a:p>
        </p:txBody>
      </p:sp>
      <p:sp>
        <p:nvSpPr>
          <p:cNvPr id="10" name="Rectangle 2"/>
          <p:cNvSpPr txBox="1">
            <a:spLocks/>
          </p:cNvSpPr>
          <p:nvPr/>
        </p:nvSpPr>
        <p:spPr>
          <a:xfrm>
            <a:off x="288558" y="2758404"/>
            <a:ext cx="5038817" cy="50578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5000"/>
              <a:buFont typeface="Wingdings 3"/>
              <a:buChar char=""/>
              <a:defRPr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sz="1600" kern="1200" baseline="0">
                <a:solidFill>
                  <a:schemeClr val="tx1"/>
                </a:solidFill>
                <a:latin typeface="+mn-lt"/>
                <a:ea typeface="+mn-ea"/>
                <a:cs typeface="+mn-cs"/>
              </a:defRPr>
            </a:lvl9pPr>
            <a:extLst/>
          </a:lstStyle>
          <a:p>
            <a:pPr marL="109728" indent="0">
              <a:buNone/>
            </a:pPr>
            <a:r>
              <a:rPr lang="en-GB" sz="2400" b="1" u="sng" dirty="0" smtClean="0">
                <a:solidFill>
                  <a:srgbClr val="FF0000"/>
                </a:solidFill>
                <a:latin typeface="Arial" panose="020B0604020202020204" pitchFamily="34" charset="0"/>
                <a:cs typeface="Arial" panose="020B0604020202020204" pitchFamily="34" charset="0"/>
              </a:rPr>
              <a:t>Research questions:</a:t>
            </a:r>
          </a:p>
          <a:p>
            <a:pPr marL="109728" indent="0" algn="just">
              <a:buFont typeface="Wingdings 3"/>
              <a:buNone/>
            </a:pPr>
            <a:endParaRPr lang="sk-SK" sz="2200" dirty="0" smtClean="0">
              <a:latin typeface="Arial" panose="020B0604020202020204" pitchFamily="34" charset="0"/>
              <a:cs typeface="Arial" panose="020B0604020202020204" pitchFamily="34" charset="0"/>
            </a:endParaRPr>
          </a:p>
        </p:txBody>
      </p:sp>
      <p:sp>
        <p:nvSpPr>
          <p:cNvPr id="11" name="Zástupný symbol dátumu 3"/>
          <p:cNvSpPr>
            <a:spLocks noGrp="1"/>
          </p:cNvSpPr>
          <p:nvPr>
            <p:ph type="dt" sz="quarter" idx="4294967295"/>
          </p:nvPr>
        </p:nvSpPr>
        <p:spPr bwMode="auto">
          <a:xfrm>
            <a:off x="7308304" y="6453336"/>
            <a:ext cx="84674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19.-21.9. 2017</a:t>
            </a:r>
            <a:endParaRPr lang="en-US" altLang="en-US" sz="800" dirty="0" smtClean="0"/>
          </a:p>
        </p:txBody>
      </p:sp>
    </p:spTree>
    <p:extLst>
      <p:ext uri="{BB962C8B-B14F-4D97-AF65-F5344CB8AC3E}">
        <p14:creationId xmlns:p14="http://schemas.microsoft.com/office/powerpoint/2010/main" val="1320713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0620" y="1902755"/>
            <a:ext cx="4766180" cy="3913090"/>
          </a:xfrm>
          <a:prstGeom prst="rect">
            <a:avLst/>
          </a:prstGeom>
        </p:spPr>
      </p:pic>
      <p:sp>
        <p:nvSpPr>
          <p:cNvPr id="2" name="Rectangle 1"/>
          <p:cNvSpPr>
            <a:spLocks noGrp="1"/>
          </p:cNvSpPr>
          <p:nvPr>
            <p:ph type="title"/>
          </p:nvPr>
        </p:nvSpPr>
        <p:spPr/>
        <p:txBody>
          <a:bodyPr>
            <a:normAutofit/>
          </a:bodyPr>
          <a:lstStyle/>
          <a:p>
            <a:r>
              <a:rPr lang="sk-SK" sz="3600" kern="1200" noProof="0" dirty="0" smtClean="0">
                <a:solidFill>
                  <a:srgbClr val="0070C0"/>
                </a:solidFill>
                <a:effectLst/>
                <a:latin typeface="Arial" panose="020B0604020202020204" pitchFamily="34" charset="0"/>
                <a:cs typeface="Arial" panose="020B0604020202020204" pitchFamily="34" charset="0"/>
              </a:rPr>
              <a:t>TUW model</a:t>
            </a:r>
            <a:endParaRPr lang="sk-SK" sz="3600" noProof="0" dirty="0">
              <a:solidFill>
                <a:srgbClr val="0070C0"/>
              </a:solidFill>
              <a:effectLst/>
              <a:latin typeface="Arial" panose="020B0604020202020204" pitchFamily="34" charset="0"/>
              <a:cs typeface="Arial" panose="020B0604020202020204" pitchFamily="34" charset="0"/>
            </a:endParaRPr>
          </a:p>
        </p:txBody>
      </p:sp>
      <p:pic>
        <p:nvPicPr>
          <p:cNvPr id="9"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7" name="BlokTextu 6"/>
          <p:cNvSpPr txBox="1"/>
          <p:nvPr/>
        </p:nvSpPr>
        <p:spPr>
          <a:xfrm>
            <a:off x="4499992" y="5811425"/>
            <a:ext cx="3387684" cy="646331"/>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Fig. Scheme of the HBV model (Bergstrom, 1995).</a:t>
            </a:r>
            <a:endParaRPr lang="en-GB" dirty="0">
              <a:latin typeface="Arial" panose="020B0604020202020204" pitchFamily="34" charset="0"/>
              <a:cs typeface="Arial" panose="020B0604020202020204" pitchFamily="34" charset="0"/>
            </a:endParaRPr>
          </a:p>
        </p:txBody>
      </p:sp>
      <p:sp>
        <p:nvSpPr>
          <p:cNvPr id="8" name="Zástupný symbol dátumu 3"/>
          <p:cNvSpPr>
            <a:spLocks noGrp="1"/>
          </p:cNvSpPr>
          <p:nvPr>
            <p:ph type="dt" sz="quarter" idx="4294967295"/>
          </p:nvPr>
        </p:nvSpPr>
        <p:spPr bwMode="auto">
          <a:xfrm>
            <a:off x="8748464" y="6453336"/>
            <a:ext cx="252611"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4</a:t>
            </a:r>
            <a:endParaRPr lang="en-US" altLang="en-US" sz="800" dirty="0" smtClean="0"/>
          </a:p>
        </p:txBody>
      </p:sp>
      <p:sp>
        <p:nvSpPr>
          <p:cNvPr id="3" name="BlokTextu 2"/>
          <p:cNvSpPr txBox="1"/>
          <p:nvPr/>
        </p:nvSpPr>
        <p:spPr>
          <a:xfrm>
            <a:off x="457200" y="1340768"/>
            <a:ext cx="4618856" cy="4301177"/>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GB" sz="2200" dirty="0" smtClean="0">
                <a:latin typeface="Arial" panose="020B0604020202020204" pitchFamily="34" charset="0"/>
                <a:cs typeface="Arial" panose="020B0604020202020204" pitchFamily="34" charset="0"/>
              </a:rPr>
              <a:t>conceptual HBV type r-r model,</a:t>
            </a:r>
          </a:p>
          <a:p>
            <a:pPr>
              <a:lnSpc>
                <a:spcPct val="150000"/>
              </a:lnSpc>
            </a:pPr>
            <a:endParaRPr lang="en-GB" sz="500" dirty="0" smtClean="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
            </a:pPr>
            <a:r>
              <a:rPr lang="en-GB" sz="2200" dirty="0" smtClean="0">
                <a:latin typeface="Arial" panose="020B0604020202020204" pitchFamily="34" charset="0"/>
                <a:cs typeface="Arial" panose="020B0604020202020204" pitchFamily="34" charset="0"/>
              </a:rPr>
              <a:t>developed at TU Wien</a:t>
            </a:r>
          </a:p>
          <a:p>
            <a:pPr>
              <a:lnSpc>
                <a:spcPct val="150000"/>
              </a:lnSpc>
            </a:pPr>
            <a:r>
              <a:rPr lang="en-GB" sz="2200" dirty="0" smtClean="0">
                <a:latin typeface="Arial" panose="020B0604020202020204" pitchFamily="34" charset="0"/>
                <a:cs typeface="Arial" panose="020B0604020202020204" pitchFamily="34" charset="0"/>
              </a:rPr>
              <a:t>   (Viglione a Parajka, 2014),</a:t>
            </a:r>
          </a:p>
          <a:p>
            <a:pPr>
              <a:lnSpc>
                <a:spcPct val="150000"/>
              </a:lnSpc>
            </a:pPr>
            <a:endParaRPr lang="en-GB" sz="500" dirty="0" smtClean="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
            </a:pPr>
            <a:r>
              <a:rPr lang="en-GB" sz="2200" dirty="0" smtClean="0">
                <a:latin typeface="Arial" panose="020B0604020202020204" pitchFamily="34" charset="0"/>
                <a:cs typeface="Arial" panose="020B0604020202020204" pitchFamily="34" charset="0"/>
              </a:rPr>
              <a:t>15 parameters,</a:t>
            </a:r>
          </a:p>
          <a:p>
            <a:pPr>
              <a:lnSpc>
                <a:spcPct val="150000"/>
              </a:lnSpc>
            </a:pPr>
            <a:endParaRPr lang="en-GB" sz="500" dirty="0" smtClean="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
            </a:pPr>
            <a:r>
              <a:rPr lang="en-GB" sz="2200" dirty="0" smtClean="0">
                <a:latin typeface="Arial" panose="020B0604020202020204" pitchFamily="34" charset="0"/>
                <a:cs typeface="Arial" panose="020B0604020202020204" pitchFamily="34" charset="0"/>
              </a:rPr>
              <a:t>three modules: snow, soil moisture and runoff</a:t>
            </a:r>
          </a:p>
          <a:p>
            <a:pPr>
              <a:lnSpc>
                <a:spcPct val="150000"/>
              </a:lnSpc>
            </a:pPr>
            <a:r>
              <a:rPr lang="en-GB" sz="2200" dirty="0" smtClean="0">
                <a:latin typeface="Arial" panose="020B0604020202020204" pitchFamily="34" charset="0"/>
                <a:cs typeface="Arial" panose="020B0604020202020204" pitchFamily="34" charset="0"/>
              </a:rPr>
              <a:t>    module (Merz, Blöschl, 2004).</a:t>
            </a:r>
          </a:p>
          <a:p>
            <a:endParaRPr lang="sk-SK" sz="2000" dirty="0" smtClean="0">
              <a:latin typeface="Arial" panose="020B0604020202020204" pitchFamily="34" charset="0"/>
              <a:cs typeface="Arial" panose="020B0604020202020204" pitchFamily="34" charset="0"/>
            </a:endParaRPr>
          </a:p>
        </p:txBody>
      </p:sp>
      <p:sp>
        <p:nvSpPr>
          <p:cNvPr id="11" name="Zástupný symbol dátumu 3"/>
          <p:cNvSpPr>
            <a:spLocks noGrp="1"/>
          </p:cNvSpPr>
          <p:nvPr>
            <p:ph type="dt" sz="quarter" idx="4294967295"/>
          </p:nvPr>
        </p:nvSpPr>
        <p:spPr bwMode="auto">
          <a:xfrm>
            <a:off x="7308304" y="6453336"/>
            <a:ext cx="84674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19.-21.9. 2017</a:t>
            </a:r>
            <a:endParaRPr lang="en-US" altLang="en-US" sz="800" dirty="0" smtClean="0"/>
          </a:p>
        </p:txBody>
      </p:sp>
    </p:spTree>
    <p:extLst>
      <p:ext uri="{BB962C8B-B14F-4D97-AF65-F5344CB8AC3E}">
        <p14:creationId xmlns:p14="http://schemas.microsoft.com/office/powerpoint/2010/main" val="3270883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7" y="1939540"/>
            <a:ext cx="5825678" cy="3346118"/>
          </a:xfrm>
          <a:prstGeom prst="rect">
            <a:avLst/>
          </a:prstGeom>
        </p:spPr>
      </p:pic>
      <p:sp>
        <p:nvSpPr>
          <p:cNvPr id="2" name="Rectangle 1"/>
          <p:cNvSpPr>
            <a:spLocks noGrp="1"/>
          </p:cNvSpPr>
          <p:nvPr>
            <p:ph type="title"/>
          </p:nvPr>
        </p:nvSpPr>
        <p:spPr>
          <a:xfrm>
            <a:off x="204840" y="419706"/>
            <a:ext cx="8229600" cy="850106"/>
          </a:xfrm>
        </p:spPr>
        <p:txBody>
          <a:bodyPr>
            <a:normAutofit/>
          </a:bodyPr>
          <a:lstStyle/>
          <a:p>
            <a:r>
              <a:rPr lang="en-GB" sz="3600" b="1" kern="1200" dirty="0" smtClean="0">
                <a:solidFill>
                  <a:srgbClr val="0070C0"/>
                </a:solidFill>
                <a:effectLst/>
                <a:latin typeface="Arial" panose="020B0604020202020204" pitchFamily="34" charset="0"/>
                <a:cs typeface="Arial" panose="020B0604020202020204" pitchFamily="34" charset="0"/>
              </a:rPr>
              <a:t>Study area and data</a:t>
            </a:r>
            <a:endParaRPr lang="en-GB" sz="3600" dirty="0">
              <a:solidFill>
                <a:srgbClr val="0070C0"/>
              </a:solidFill>
              <a:effectLst/>
              <a:latin typeface="Arial" panose="020B0604020202020204" pitchFamily="34" charset="0"/>
              <a:cs typeface="Arial" panose="020B0604020202020204" pitchFamily="34" charset="0"/>
            </a:endParaRPr>
          </a:p>
        </p:txBody>
      </p:sp>
      <p:sp>
        <p:nvSpPr>
          <p:cNvPr id="3" name="BlokTextu 2"/>
          <p:cNvSpPr txBox="1"/>
          <p:nvPr/>
        </p:nvSpPr>
        <p:spPr>
          <a:xfrm>
            <a:off x="54097" y="5412264"/>
            <a:ext cx="5825678" cy="646331"/>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Fig. Map of Austria with the selected gauging stations and the selected pilot catchment.</a:t>
            </a:r>
            <a:endParaRPr lang="en-GB" dirty="0">
              <a:latin typeface="Arial" panose="020B0604020202020204" pitchFamily="34" charset="0"/>
              <a:cs typeface="Arial" panose="020B0604020202020204" pitchFamily="34" charset="0"/>
            </a:endParaRPr>
          </a:p>
        </p:txBody>
      </p:sp>
      <p:sp>
        <p:nvSpPr>
          <p:cNvPr id="5" name="BlokTextu 4"/>
          <p:cNvSpPr txBox="1"/>
          <p:nvPr/>
        </p:nvSpPr>
        <p:spPr>
          <a:xfrm>
            <a:off x="5719874" y="1969137"/>
            <a:ext cx="3359760" cy="332398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71 catchments,</a:t>
            </a:r>
          </a:p>
          <a:p>
            <a:pPr marL="285750" indent="-285750" algn="just">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Area: 14 – 6214 km</a:t>
            </a:r>
            <a:r>
              <a:rPr lang="en-GB" sz="2000" baseline="30000" dirty="0" smtClean="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a:t>
            </a:r>
            <a:endParaRPr lang="en-GB" sz="2000" baseline="30000"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Elevation: 984 – 2915 m a.s.l.,</a:t>
            </a:r>
          </a:p>
          <a:p>
            <a:pPr marL="285750" indent="-285750" algn="just">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P: 1048 – 2313 mm/year,</a:t>
            </a:r>
          </a:p>
          <a:p>
            <a:pPr marL="285750" indent="-285750" algn="just">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T: from -2.1 to 6.1 °C,</a:t>
            </a:r>
          </a:p>
          <a:p>
            <a:pPr marL="285750" indent="-285750" algn="just">
              <a:lnSpc>
                <a:spcPct val="150000"/>
              </a:lnSpc>
              <a:buFont typeface="Arial" panose="020B0604020202020204" pitchFamily="34" charset="0"/>
              <a:buChar char="•"/>
            </a:pPr>
            <a:r>
              <a:rPr lang="en-GB" sz="2000" dirty="0" smtClean="0">
                <a:latin typeface="Arial" panose="020B0604020202020204" pitchFamily="34" charset="0"/>
                <a:cs typeface="Arial" panose="020B0604020202020204" pitchFamily="34" charset="0"/>
              </a:rPr>
              <a:t>Q: 555 – 2662 mm/year.</a:t>
            </a:r>
          </a:p>
        </p:txBody>
      </p:sp>
      <p:sp>
        <p:nvSpPr>
          <p:cNvPr id="6" name="BlokTextu 5"/>
          <p:cNvSpPr txBox="1"/>
          <p:nvPr/>
        </p:nvSpPr>
        <p:spPr>
          <a:xfrm>
            <a:off x="179512" y="1255008"/>
            <a:ext cx="8740221" cy="958660"/>
          </a:xfrm>
          <a:prstGeom prst="rect">
            <a:avLst/>
          </a:prstGeom>
          <a:noFill/>
        </p:spPr>
        <p:txBody>
          <a:bodyPr wrap="square" rtlCol="0">
            <a:spAutoFit/>
          </a:bodyPr>
          <a:lstStyle/>
          <a:p>
            <a:pPr algn="just">
              <a:lnSpc>
                <a:spcPct val="150000"/>
              </a:lnSpc>
            </a:pPr>
            <a:r>
              <a:rPr lang="en-GB" sz="2000" dirty="0" smtClean="0">
                <a:latin typeface="Arial" panose="020B0604020202020204" pitchFamily="34" charset="0"/>
                <a:cs typeface="Arial" panose="020B0604020202020204" pitchFamily="34" charset="0"/>
              </a:rPr>
              <a:t>The study was carried out in Austria using daily data (P, T, EP, Q) from the period 1981 – 2010.</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9" name="Zástupný symbol dátumu 3"/>
          <p:cNvSpPr>
            <a:spLocks noGrp="1"/>
          </p:cNvSpPr>
          <p:nvPr>
            <p:ph type="dt" sz="quarter" idx="4294967295"/>
          </p:nvPr>
        </p:nvSpPr>
        <p:spPr bwMode="auto">
          <a:xfrm>
            <a:off x="8748464" y="6453336"/>
            <a:ext cx="252611"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5</a:t>
            </a:r>
            <a:endParaRPr lang="en-US" altLang="en-US" sz="800" dirty="0" smtClean="0"/>
          </a:p>
        </p:txBody>
      </p:sp>
      <p:sp>
        <p:nvSpPr>
          <p:cNvPr id="12" name="Zástupný symbol dátumu 3"/>
          <p:cNvSpPr>
            <a:spLocks noGrp="1"/>
          </p:cNvSpPr>
          <p:nvPr>
            <p:ph type="dt" sz="quarter" idx="4294967295"/>
          </p:nvPr>
        </p:nvSpPr>
        <p:spPr bwMode="auto">
          <a:xfrm>
            <a:off x="7308304" y="6453336"/>
            <a:ext cx="84674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19.-21.9. 2017</a:t>
            </a:r>
            <a:endParaRPr lang="en-US" altLang="en-US" sz="800" dirty="0" smtClean="0"/>
          </a:p>
        </p:txBody>
      </p:sp>
    </p:spTree>
    <p:extLst>
      <p:ext uri="{BB962C8B-B14F-4D97-AF65-F5344CB8AC3E}">
        <p14:creationId xmlns:p14="http://schemas.microsoft.com/office/powerpoint/2010/main" val="2995335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2771800" y="1442444"/>
            <a:ext cx="3631572" cy="400110"/>
          </a:xfrm>
          <a:prstGeom prst="rect">
            <a:avLst/>
          </a:prstGeom>
          <a:noFill/>
        </p:spPr>
        <p:txBody>
          <a:bodyPr wrap="none" rtlCol="0">
            <a:spAutoFit/>
          </a:bodyPr>
          <a:lstStyle/>
          <a:p>
            <a:r>
              <a:rPr lang="en-GB" sz="2000" dirty="0" smtClean="0">
                <a:latin typeface="Arial" panose="020B0604020202020204" pitchFamily="34" charset="0"/>
                <a:cs typeface="Arial" panose="020B0604020202020204" pitchFamily="34" charset="0"/>
              </a:rPr>
              <a:t>Tab. Scheme of the modelling.</a:t>
            </a:r>
            <a:endParaRPr lang="en-GB" sz="2000" dirty="0">
              <a:latin typeface="Arial" panose="020B0604020202020204" pitchFamily="34" charset="0"/>
              <a:cs typeface="Arial" panose="020B0604020202020204" pitchFamily="34" charset="0"/>
            </a:endParaRPr>
          </a:p>
        </p:txBody>
      </p:sp>
      <p:sp>
        <p:nvSpPr>
          <p:cNvPr id="5" name="BlokTextu 4"/>
          <p:cNvSpPr txBox="1"/>
          <p:nvPr/>
        </p:nvSpPr>
        <p:spPr>
          <a:xfrm>
            <a:off x="457200" y="3789040"/>
            <a:ext cx="8229600"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GB" sz="2000" dirty="0" smtClean="0">
                <a:solidFill>
                  <a:srgbClr val="0070C0"/>
                </a:solidFill>
                <a:latin typeface="Arial" panose="020B0604020202020204" pitchFamily="34" charset="0"/>
                <a:cs typeface="Arial" panose="020B0604020202020204" pitchFamily="34" charset="0"/>
              </a:rPr>
              <a:t>DSST</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Klemeš</a:t>
            </a:r>
            <a:r>
              <a:rPr lang="en-GB" sz="2000" dirty="0" smtClean="0">
                <a:latin typeface="Arial" panose="020B0604020202020204" pitchFamily="34" charset="0"/>
                <a:cs typeface="Arial" panose="020B0604020202020204" pitchFamily="34" charset="0"/>
              </a:rPr>
              <a:t>, 1986),</a:t>
            </a:r>
          </a:p>
          <a:p>
            <a:pPr marL="285750" indent="-285750">
              <a:lnSpc>
                <a:spcPct val="150000"/>
              </a:lnSpc>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algorithm: </a:t>
            </a:r>
            <a:r>
              <a:rPr lang="en-GB" sz="2000" dirty="0" smtClean="0">
                <a:solidFill>
                  <a:srgbClr val="0070C0"/>
                </a:solidFill>
                <a:latin typeface="Arial" panose="020B0604020202020204" pitchFamily="34" charset="0"/>
                <a:cs typeface="Arial" panose="020B0604020202020204" pitchFamily="34" charset="0"/>
              </a:rPr>
              <a:t>Deoptim</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Swagatam</a:t>
            </a:r>
            <a:r>
              <a:rPr lang="en-GB" sz="2000" dirty="0" smtClean="0">
                <a:latin typeface="Arial" panose="020B0604020202020204" pitchFamily="34" charset="0"/>
                <a:cs typeface="Arial" panose="020B0604020202020204" pitchFamily="34" charset="0"/>
              </a:rPr>
              <a:t> et al., 2011),</a:t>
            </a:r>
          </a:p>
          <a:p>
            <a:pPr marL="285750" indent="-285750">
              <a:lnSpc>
                <a:spcPct val="150000"/>
              </a:lnSpc>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performance assessment: </a:t>
            </a:r>
            <a:r>
              <a:rPr lang="en-GB" sz="2000" dirty="0" smtClean="0">
                <a:solidFill>
                  <a:srgbClr val="0070C0"/>
                </a:solidFill>
                <a:latin typeface="Arial" panose="020B0604020202020204" pitchFamily="34" charset="0"/>
                <a:cs typeface="Arial" panose="020B0604020202020204" pitchFamily="34" charset="0"/>
              </a:rPr>
              <a:t>NSE </a:t>
            </a:r>
            <a:r>
              <a:rPr lang="en-GB" sz="2000" dirty="0" smtClean="0">
                <a:latin typeface="Arial" panose="020B0604020202020204" pitchFamily="34" charset="0"/>
                <a:cs typeface="Arial" panose="020B0604020202020204" pitchFamily="34" charset="0"/>
              </a:rPr>
              <a:t>(Nash a Sutcliffe, 1970)</a:t>
            </a:r>
            <a:r>
              <a:rPr lang="en-GB" sz="2000" dirty="0" smtClean="0">
                <a:solidFill>
                  <a:srgbClr val="0070C0"/>
                </a:solidFill>
                <a:latin typeface="Arial" panose="020B0604020202020204" pitchFamily="34" charset="0"/>
                <a:cs typeface="Arial" panose="020B0604020202020204" pitchFamily="34" charset="0"/>
              </a:rPr>
              <a:t>, VE </a:t>
            </a:r>
            <a:r>
              <a:rPr lang="en-GB" sz="2000" dirty="0" smtClean="0">
                <a:latin typeface="Arial" panose="020B0604020202020204" pitchFamily="34" charset="0"/>
                <a:cs typeface="Arial" panose="020B0604020202020204" pitchFamily="34" charset="0"/>
              </a:rPr>
              <a:t>(Merz et al., 2011)</a:t>
            </a:r>
            <a:r>
              <a:rPr lang="en-GB" sz="2000" dirty="0" smtClean="0">
                <a:solidFill>
                  <a:srgbClr val="0070C0"/>
                </a:solidFill>
                <a:latin typeface="Arial" panose="020B0604020202020204" pitchFamily="34" charset="0"/>
                <a:cs typeface="Arial" panose="020B0604020202020204" pitchFamily="34" charset="0"/>
              </a:rPr>
              <a:t>, SN </a:t>
            </a:r>
            <a:r>
              <a:rPr lang="en-GB" sz="2000" dirty="0" smtClean="0">
                <a:latin typeface="Arial" panose="020B0604020202020204" pitchFamily="34" charset="0"/>
                <a:cs typeface="Arial" panose="020B0604020202020204" pitchFamily="34" charset="0"/>
              </a:rPr>
              <a:t>(Parajka et al., 2007).</a:t>
            </a:r>
          </a:p>
        </p:txBody>
      </p:sp>
      <p:graphicFrame>
        <p:nvGraphicFramePr>
          <p:cNvPr id="7" name="Tabuľka 6"/>
          <p:cNvGraphicFramePr>
            <a:graphicFrameLocks noGrp="1"/>
          </p:cNvGraphicFramePr>
          <p:nvPr>
            <p:extLst/>
          </p:nvPr>
        </p:nvGraphicFramePr>
        <p:xfrm>
          <a:off x="1510732" y="1854769"/>
          <a:ext cx="6096000" cy="15595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GB" noProof="0" dirty="0" smtClean="0">
                          <a:latin typeface="Arial" panose="020B0604020202020204" pitchFamily="34" charset="0"/>
                          <a:cs typeface="Arial" panose="020B0604020202020204" pitchFamily="34" charset="0"/>
                        </a:rPr>
                        <a:t>Period</a:t>
                      </a:r>
                      <a:endParaRPr lang="en-GB" noProof="0" dirty="0">
                        <a:latin typeface="Arial" panose="020B0604020202020204" pitchFamily="34" charset="0"/>
                        <a:cs typeface="Arial" panose="020B0604020202020204" pitchFamily="34" charset="0"/>
                      </a:endParaRPr>
                    </a:p>
                  </a:txBody>
                  <a:tcPr/>
                </a:tc>
                <a:tc>
                  <a:txBody>
                    <a:bodyPr/>
                    <a:lstStyle/>
                    <a:p>
                      <a:pPr algn="ctr"/>
                      <a:r>
                        <a:rPr lang="en-GB" noProof="0" dirty="0" smtClean="0">
                          <a:latin typeface="Arial" panose="020B0604020202020204" pitchFamily="34" charset="0"/>
                          <a:cs typeface="Arial" panose="020B0604020202020204" pitchFamily="34" charset="0"/>
                        </a:rPr>
                        <a:t>1981-1990</a:t>
                      </a:r>
                      <a:endParaRPr lang="en-GB" noProof="0" dirty="0">
                        <a:latin typeface="Arial" panose="020B0604020202020204" pitchFamily="34" charset="0"/>
                        <a:cs typeface="Arial" panose="020B0604020202020204" pitchFamily="34" charset="0"/>
                      </a:endParaRPr>
                    </a:p>
                  </a:txBody>
                  <a:tcPr/>
                </a:tc>
                <a:tc>
                  <a:txBody>
                    <a:bodyPr/>
                    <a:lstStyle/>
                    <a:p>
                      <a:pPr algn="ctr"/>
                      <a:r>
                        <a:rPr lang="en-GB" noProof="0" dirty="0" smtClean="0">
                          <a:latin typeface="Arial" panose="020B0604020202020204" pitchFamily="34" charset="0"/>
                          <a:cs typeface="Arial" panose="020B0604020202020204" pitchFamily="34" charset="0"/>
                        </a:rPr>
                        <a:t>1991-2000</a:t>
                      </a:r>
                      <a:endParaRPr lang="en-GB" noProof="0" dirty="0">
                        <a:latin typeface="Arial" panose="020B0604020202020204" pitchFamily="34" charset="0"/>
                        <a:cs typeface="Arial" panose="020B0604020202020204" pitchFamily="34" charset="0"/>
                      </a:endParaRPr>
                    </a:p>
                  </a:txBody>
                  <a:tcPr/>
                </a:tc>
                <a:tc>
                  <a:txBody>
                    <a:bodyPr/>
                    <a:lstStyle/>
                    <a:p>
                      <a:pPr algn="ctr"/>
                      <a:r>
                        <a:rPr lang="en-GB" noProof="0" dirty="0" smtClean="0">
                          <a:latin typeface="Arial" panose="020B0604020202020204" pitchFamily="34" charset="0"/>
                          <a:cs typeface="Arial" panose="020B0604020202020204" pitchFamily="34" charset="0"/>
                        </a:rPr>
                        <a:t>2001-2010</a:t>
                      </a:r>
                      <a:endParaRPr lang="en-GB" noProof="0" dirty="0">
                        <a:latin typeface="Arial" panose="020B0604020202020204" pitchFamily="34" charset="0"/>
                        <a:cs typeface="Arial" panose="020B0604020202020204" pitchFamily="34" charset="0"/>
                      </a:endParaRPr>
                    </a:p>
                  </a:txBody>
                  <a:tcPr/>
                </a:tc>
              </a:tr>
              <a:tr h="370840">
                <a:tc>
                  <a:txBody>
                    <a:bodyPr/>
                    <a:lstStyle/>
                    <a:p>
                      <a:pPr algn="ctr"/>
                      <a:r>
                        <a:rPr lang="en-GB" sz="2000" noProof="0" dirty="0" smtClean="0">
                          <a:latin typeface="Arial" panose="020B0604020202020204" pitchFamily="34" charset="0"/>
                          <a:cs typeface="Arial" panose="020B0604020202020204" pitchFamily="34" charset="0"/>
                        </a:rPr>
                        <a:t>1981-1990</a:t>
                      </a:r>
                      <a:endParaRPr lang="en-GB" sz="2000" noProof="0" dirty="0">
                        <a:latin typeface="Arial" panose="020B0604020202020204" pitchFamily="34" charset="0"/>
                        <a:cs typeface="Arial" panose="020B0604020202020204" pitchFamily="34" charset="0"/>
                      </a:endParaRPr>
                    </a:p>
                  </a:txBody>
                  <a:tcPr/>
                </a:tc>
                <a:tc>
                  <a:txBody>
                    <a:bodyPr/>
                    <a:lstStyle/>
                    <a:p>
                      <a:pPr algn="ctr"/>
                      <a:r>
                        <a:rPr lang="en-GB" sz="2000" noProof="0" dirty="0" smtClean="0">
                          <a:solidFill>
                            <a:srgbClr val="FF0000"/>
                          </a:solidFill>
                          <a:latin typeface="Arial" panose="020B0604020202020204" pitchFamily="34" charset="0"/>
                          <a:cs typeface="Arial" panose="020B0604020202020204" pitchFamily="34" charset="0"/>
                        </a:rPr>
                        <a:t>Calibration</a:t>
                      </a:r>
                      <a:endParaRPr lang="en-GB" sz="2000" noProof="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GB" sz="2000" noProof="0" dirty="0" smtClean="0">
                          <a:latin typeface="Arial" panose="020B0604020202020204" pitchFamily="34" charset="0"/>
                          <a:cs typeface="Arial" panose="020B0604020202020204" pitchFamily="34" charset="0"/>
                        </a:rPr>
                        <a:t>Validation</a:t>
                      </a:r>
                      <a:endParaRPr lang="en-GB" sz="2000" noProof="0" dirty="0">
                        <a:latin typeface="Arial" panose="020B0604020202020204" pitchFamily="34" charset="0"/>
                        <a:cs typeface="Arial" panose="020B0604020202020204" pitchFamily="34" charset="0"/>
                      </a:endParaRPr>
                    </a:p>
                  </a:txBody>
                  <a:tcPr/>
                </a:tc>
                <a:tc>
                  <a:txBody>
                    <a:bodyPr/>
                    <a:lstStyle/>
                    <a:p>
                      <a:pPr algn="ctr"/>
                      <a:r>
                        <a:rPr lang="en-GB" sz="2000" noProof="0" dirty="0" smtClean="0">
                          <a:latin typeface="Arial" panose="020B0604020202020204" pitchFamily="34" charset="0"/>
                          <a:cs typeface="Arial" panose="020B0604020202020204" pitchFamily="34" charset="0"/>
                        </a:rPr>
                        <a:t>Validation</a:t>
                      </a:r>
                      <a:endParaRPr lang="en-GB" sz="2000" noProof="0" dirty="0">
                        <a:latin typeface="Arial" panose="020B0604020202020204" pitchFamily="34" charset="0"/>
                        <a:cs typeface="Arial" panose="020B0604020202020204" pitchFamily="34" charset="0"/>
                      </a:endParaRPr>
                    </a:p>
                  </a:txBody>
                  <a:tcPr/>
                </a:tc>
              </a:tr>
              <a:tr h="370840">
                <a:tc>
                  <a:txBody>
                    <a:bodyPr/>
                    <a:lstStyle/>
                    <a:p>
                      <a:pPr algn="ctr"/>
                      <a:r>
                        <a:rPr lang="en-GB" sz="2000" noProof="0" dirty="0" smtClean="0">
                          <a:latin typeface="Arial" panose="020B0604020202020204" pitchFamily="34" charset="0"/>
                          <a:cs typeface="Arial" panose="020B0604020202020204" pitchFamily="34" charset="0"/>
                        </a:rPr>
                        <a:t>1991-2000</a:t>
                      </a:r>
                      <a:endParaRPr lang="en-GB" sz="2000" noProof="0" dirty="0">
                        <a:latin typeface="Arial" panose="020B0604020202020204" pitchFamily="34" charset="0"/>
                        <a:cs typeface="Arial" panose="020B0604020202020204" pitchFamily="34" charset="0"/>
                      </a:endParaRPr>
                    </a:p>
                  </a:txBody>
                  <a:tcPr/>
                </a:tc>
                <a:tc>
                  <a:txBody>
                    <a:bodyPr/>
                    <a:lstStyle/>
                    <a:p>
                      <a:pPr algn="ctr"/>
                      <a:r>
                        <a:rPr lang="en-GB" sz="2000" noProof="0" dirty="0" smtClean="0">
                          <a:latin typeface="Arial" panose="020B0604020202020204" pitchFamily="34" charset="0"/>
                          <a:cs typeface="Arial" panose="020B0604020202020204" pitchFamily="34" charset="0"/>
                        </a:rPr>
                        <a:t>Validation</a:t>
                      </a:r>
                      <a:endParaRPr lang="en-GB" sz="2000" noProof="0" dirty="0">
                        <a:latin typeface="Arial" panose="020B0604020202020204" pitchFamily="34" charset="0"/>
                        <a:cs typeface="Arial" panose="020B0604020202020204" pitchFamily="34" charset="0"/>
                      </a:endParaRPr>
                    </a:p>
                  </a:txBody>
                  <a:tcPr/>
                </a:tc>
                <a:tc>
                  <a:txBody>
                    <a:bodyPr/>
                    <a:lstStyle/>
                    <a:p>
                      <a:pPr algn="ctr"/>
                      <a:r>
                        <a:rPr lang="en-GB" sz="2000" noProof="0" dirty="0" smtClean="0">
                          <a:solidFill>
                            <a:srgbClr val="FF0000"/>
                          </a:solidFill>
                          <a:latin typeface="Arial" panose="020B0604020202020204" pitchFamily="34" charset="0"/>
                          <a:cs typeface="Arial" panose="020B0604020202020204" pitchFamily="34" charset="0"/>
                        </a:rPr>
                        <a:t>Calibration</a:t>
                      </a:r>
                      <a:endParaRPr lang="en-GB" sz="2000" noProof="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GB" sz="2000" noProof="0" dirty="0" smtClean="0">
                          <a:latin typeface="Arial" panose="020B0604020202020204" pitchFamily="34" charset="0"/>
                          <a:cs typeface="Arial" panose="020B0604020202020204" pitchFamily="34" charset="0"/>
                        </a:rPr>
                        <a:t>Validation</a:t>
                      </a:r>
                      <a:endParaRPr lang="en-GB" sz="2000" noProof="0" dirty="0">
                        <a:latin typeface="Arial" panose="020B0604020202020204" pitchFamily="34" charset="0"/>
                        <a:cs typeface="Arial" panose="020B0604020202020204" pitchFamily="34" charset="0"/>
                      </a:endParaRPr>
                    </a:p>
                  </a:txBody>
                  <a:tcPr/>
                </a:tc>
              </a:tr>
              <a:tr h="370840">
                <a:tc>
                  <a:txBody>
                    <a:bodyPr/>
                    <a:lstStyle/>
                    <a:p>
                      <a:pPr algn="ctr"/>
                      <a:r>
                        <a:rPr lang="en-GB" sz="2000" noProof="0" dirty="0" smtClean="0">
                          <a:latin typeface="Arial" panose="020B0604020202020204" pitchFamily="34" charset="0"/>
                          <a:cs typeface="Arial" panose="020B0604020202020204" pitchFamily="34" charset="0"/>
                        </a:rPr>
                        <a:t>2001-2010</a:t>
                      </a:r>
                      <a:endParaRPr lang="en-GB" sz="2000" noProof="0" dirty="0">
                        <a:latin typeface="Arial" panose="020B0604020202020204" pitchFamily="34" charset="0"/>
                        <a:cs typeface="Arial" panose="020B0604020202020204" pitchFamily="34" charset="0"/>
                      </a:endParaRPr>
                    </a:p>
                  </a:txBody>
                  <a:tcPr/>
                </a:tc>
                <a:tc>
                  <a:txBody>
                    <a:bodyPr/>
                    <a:lstStyle/>
                    <a:p>
                      <a:pPr algn="ctr"/>
                      <a:r>
                        <a:rPr lang="en-GB" sz="2000" noProof="0" dirty="0" smtClean="0">
                          <a:latin typeface="Arial" panose="020B0604020202020204" pitchFamily="34" charset="0"/>
                          <a:cs typeface="Arial" panose="020B0604020202020204" pitchFamily="34" charset="0"/>
                        </a:rPr>
                        <a:t>Validation</a:t>
                      </a:r>
                      <a:endParaRPr lang="en-GB" sz="2000" noProof="0" dirty="0">
                        <a:latin typeface="Arial" panose="020B0604020202020204" pitchFamily="34" charset="0"/>
                        <a:cs typeface="Arial" panose="020B0604020202020204" pitchFamily="34" charset="0"/>
                      </a:endParaRPr>
                    </a:p>
                  </a:txBody>
                  <a:tcPr/>
                </a:tc>
                <a:tc>
                  <a:txBody>
                    <a:bodyPr/>
                    <a:lstStyle/>
                    <a:p>
                      <a:pPr algn="ctr"/>
                      <a:r>
                        <a:rPr lang="en-GB" sz="2000" noProof="0" dirty="0" smtClean="0">
                          <a:latin typeface="Arial" panose="020B0604020202020204" pitchFamily="34" charset="0"/>
                          <a:cs typeface="Arial" panose="020B0604020202020204" pitchFamily="34" charset="0"/>
                        </a:rPr>
                        <a:t>Validation</a:t>
                      </a:r>
                      <a:endParaRPr lang="en-GB" sz="2000" noProof="0" dirty="0">
                        <a:latin typeface="Arial" panose="020B0604020202020204" pitchFamily="34" charset="0"/>
                        <a:cs typeface="Arial" panose="020B0604020202020204" pitchFamily="34" charset="0"/>
                      </a:endParaRPr>
                    </a:p>
                  </a:txBody>
                  <a:tcPr/>
                </a:tc>
                <a:tc>
                  <a:txBody>
                    <a:bodyPr/>
                    <a:lstStyle/>
                    <a:p>
                      <a:pPr algn="ctr"/>
                      <a:r>
                        <a:rPr lang="en-GB" sz="2000" noProof="0" dirty="0" smtClean="0">
                          <a:solidFill>
                            <a:srgbClr val="FF0000"/>
                          </a:solidFill>
                          <a:latin typeface="Arial" panose="020B0604020202020204" pitchFamily="34" charset="0"/>
                          <a:cs typeface="Arial" panose="020B0604020202020204" pitchFamily="34" charset="0"/>
                        </a:rPr>
                        <a:t>Calibration</a:t>
                      </a:r>
                      <a:endParaRPr lang="en-GB" sz="2000" noProof="0" dirty="0">
                        <a:solidFill>
                          <a:srgbClr val="FF0000"/>
                        </a:solidFill>
                        <a:latin typeface="Arial" panose="020B0604020202020204" pitchFamily="34" charset="0"/>
                        <a:cs typeface="Arial" panose="020B0604020202020204" pitchFamily="34" charset="0"/>
                      </a:endParaRPr>
                    </a:p>
                  </a:txBody>
                  <a:tcPr/>
                </a:tc>
              </a:tr>
            </a:tbl>
          </a:graphicData>
        </a:graphic>
      </p:graphicFrame>
      <p:sp>
        <p:nvSpPr>
          <p:cNvPr id="8" name="Rectangle 1"/>
          <p:cNvSpPr>
            <a:spLocks noGrp="1"/>
          </p:cNvSpPr>
          <p:nvPr>
            <p:ph type="title"/>
          </p:nvPr>
        </p:nvSpPr>
        <p:spPr>
          <a:xfrm>
            <a:off x="457200" y="180827"/>
            <a:ext cx="8229600" cy="1143000"/>
          </a:xfrm>
        </p:spPr>
        <p:txBody>
          <a:bodyPr>
            <a:normAutofit/>
          </a:bodyPr>
          <a:lstStyle/>
          <a:p>
            <a:pPr algn="just"/>
            <a:r>
              <a:rPr lang="en-GB" sz="3600" b="1" kern="1200" dirty="0" smtClean="0">
                <a:solidFill>
                  <a:srgbClr val="0070C0"/>
                </a:solidFill>
                <a:effectLst/>
                <a:latin typeface="Arial" panose="020B0604020202020204" pitchFamily="34" charset="0"/>
                <a:cs typeface="Arial" panose="020B0604020202020204" pitchFamily="34" charset="0"/>
              </a:rPr>
              <a:t>Calibration and validation strategy</a:t>
            </a:r>
            <a:endParaRPr lang="en-GB" sz="3600" dirty="0">
              <a:solidFill>
                <a:srgbClr val="0070C0"/>
              </a:solidFill>
              <a:effectLst/>
              <a:latin typeface="Arial" panose="020B0604020202020204" pitchFamily="34" charset="0"/>
              <a:cs typeface="Arial" panose="020B0604020202020204" pitchFamily="34" charset="0"/>
            </a:endParaRPr>
          </a:p>
        </p:txBody>
      </p:sp>
      <p:pic>
        <p:nvPicPr>
          <p:cNvPr id="6"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11" name="Zástupný symbol dátumu 3"/>
          <p:cNvSpPr>
            <a:spLocks noGrp="1"/>
          </p:cNvSpPr>
          <p:nvPr>
            <p:ph type="dt" sz="quarter" idx="4294967295"/>
          </p:nvPr>
        </p:nvSpPr>
        <p:spPr bwMode="auto">
          <a:xfrm>
            <a:off x="8748464" y="6453336"/>
            <a:ext cx="252611"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en-GB" altLang="en-US" sz="800" dirty="0" smtClean="0"/>
              <a:t>6</a:t>
            </a:r>
            <a:endParaRPr lang="en-US" altLang="en-US" sz="800" dirty="0" smtClean="0"/>
          </a:p>
        </p:txBody>
      </p:sp>
      <p:sp>
        <p:nvSpPr>
          <p:cNvPr id="9" name="Zástupný symbol dátumu 3"/>
          <p:cNvSpPr>
            <a:spLocks noGrp="1"/>
          </p:cNvSpPr>
          <p:nvPr>
            <p:ph type="dt" sz="quarter" idx="4294967295"/>
          </p:nvPr>
        </p:nvSpPr>
        <p:spPr bwMode="auto">
          <a:xfrm>
            <a:off x="7308304" y="6453336"/>
            <a:ext cx="84674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19.-21.9. 2017</a:t>
            </a:r>
            <a:endParaRPr lang="en-US" altLang="en-US" sz="800" dirty="0" smtClean="0"/>
          </a:p>
        </p:txBody>
      </p:sp>
    </p:spTree>
    <p:extLst>
      <p:ext uri="{BB962C8B-B14F-4D97-AF65-F5344CB8AC3E}">
        <p14:creationId xmlns:p14="http://schemas.microsoft.com/office/powerpoint/2010/main" val="2631775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10" name="BlokTextu 9"/>
          <p:cNvSpPr txBox="1"/>
          <p:nvPr/>
        </p:nvSpPr>
        <p:spPr>
          <a:xfrm>
            <a:off x="353532" y="260648"/>
            <a:ext cx="8496944" cy="523220"/>
          </a:xfrm>
          <a:prstGeom prst="rect">
            <a:avLst/>
          </a:prstGeom>
          <a:noFill/>
        </p:spPr>
        <p:txBody>
          <a:bodyPr wrap="square" rtlCol="0">
            <a:spAutoFit/>
          </a:bodyPr>
          <a:lstStyle/>
          <a:p>
            <a:pPr algn="just"/>
            <a:r>
              <a:rPr lang="en-GB" sz="2800" dirty="0" smtClean="0">
                <a:solidFill>
                  <a:srgbClr val="0070C0"/>
                </a:solidFill>
                <a:latin typeface="Arial" panose="020B0604020202020204" pitchFamily="34" charset="0"/>
                <a:cs typeface="Arial" panose="020B0604020202020204" pitchFamily="34" charset="0"/>
              </a:rPr>
              <a:t>Climatic characteristics in three calibration periods</a:t>
            </a:r>
          </a:p>
        </p:txBody>
      </p:sp>
      <p:pic>
        <p:nvPicPr>
          <p:cNvPr id="4" name="Obrázo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968575"/>
            <a:ext cx="6040176" cy="5733256"/>
          </a:xfrm>
          <a:prstGeom prst="rect">
            <a:avLst/>
          </a:prstGeom>
        </p:spPr>
      </p:pic>
      <p:sp>
        <p:nvSpPr>
          <p:cNvPr id="14" name="Zástupný symbol dátumu 3"/>
          <p:cNvSpPr>
            <a:spLocks noGrp="1"/>
          </p:cNvSpPr>
          <p:nvPr>
            <p:ph type="dt" sz="quarter" idx="4294967295"/>
          </p:nvPr>
        </p:nvSpPr>
        <p:spPr bwMode="auto">
          <a:xfrm>
            <a:off x="8748464" y="6453336"/>
            <a:ext cx="252611"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en-GB" altLang="en-US" sz="800" dirty="0" smtClean="0"/>
              <a:t>7</a:t>
            </a:r>
            <a:endParaRPr lang="en-US" altLang="en-US" sz="800" dirty="0" smtClean="0"/>
          </a:p>
        </p:txBody>
      </p:sp>
    </p:spTree>
    <p:extLst>
      <p:ext uri="{BB962C8B-B14F-4D97-AF65-F5344CB8AC3E}">
        <p14:creationId xmlns:p14="http://schemas.microsoft.com/office/powerpoint/2010/main" val="2586101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GB" sz="2400" b="1" kern="1200" dirty="0" smtClean="0">
                <a:solidFill>
                  <a:srgbClr val="FF0000"/>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rPr>
              <a:t>a) </a:t>
            </a:r>
            <a:r>
              <a:rPr lang="en-GB" sz="2400" b="1" kern="1200" dirty="0" smtClean="0">
                <a:solidFill>
                  <a:srgbClr val="FF0000"/>
                </a:solidFill>
                <a:effectLst/>
                <a:latin typeface="Arial" panose="020B0604020202020204" pitchFamily="34" charset="0"/>
                <a:cs typeface="Arial" panose="020B0604020202020204" pitchFamily="34" charset="0"/>
              </a:rPr>
              <a:t>Single-objective/variable calibration on daily runoff data</a:t>
            </a:r>
            <a:endParaRPr lang="en-GB" sz="2400" dirty="0">
              <a:solidFill>
                <a:srgbClr val="FF0000"/>
              </a:solidFill>
              <a:effectLst/>
              <a:latin typeface="Arial" panose="020B0604020202020204" pitchFamily="34" charset="0"/>
              <a:cs typeface="Arial" panose="020B0604020202020204" pitchFamily="34" charset="0"/>
            </a:endParaRPr>
          </a:p>
        </p:txBody>
      </p:sp>
      <p:sp>
        <p:nvSpPr>
          <p:cNvPr id="3" name="BlokTextu 2"/>
          <p:cNvSpPr txBox="1"/>
          <p:nvPr/>
        </p:nvSpPr>
        <p:spPr>
          <a:xfrm>
            <a:off x="457200" y="1415231"/>
            <a:ext cx="5112297" cy="400110"/>
          </a:xfrm>
          <a:prstGeom prst="rect">
            <a:avLst/>
          </a:prstGeom>
          <a:noFill/>
        </p:spPr>
        <p:txBody>
          <a:bodyPr wrap="none" rtlCol="0">
            <a:spAutoFit/>
          </a:bodyPr>
          <a:lstStyle/>
          <a:p>
            <a:r>
              <a:rPr lang="en-GB" sz="2000" dirty="0" smtClean="0">
                <a:solidFill>
                  <a:srgbClr val="0070C0"/>
                </a:solidFill>
                <a:latin typeface="Arial" panose="020B0604020202020204" pitchFamily="34" charset="0"/>
                <a:cs typeface="Arial" panose="020B0604020202020204" pitchFamily="34" charset="0"/>
              </a:rPr>
              <a:t>Objective function: </a:t>
            </a:r>
            <a:r>
              <a:rPr lang="en-GB" sz="2000" dirty="0" smtClean="0">
                <a:latin typeface="Arial" panose="020B0604020202020204" pitchFamily="34" charset="0"/>
                <a:cs typeface="Arial" panose="020B0604020202020204" pitchFamily="34" charset="0"/>
              </a:rPr>
              <a:t>ME = (NSE + logNSE)/2</a:t>
            </a:r>
            <a:endParaRPr lang="en-GB" sz="2000" dirty="0">
              <a:latin typeface="Arial" panose="020B0604020202020204" pitchFamily="34" charset="0"/>
              <a:cs typeface="Arial" panose="020B0604020202020204" pitchFamily="34" charset="0"/>
            </a:endParaRPr>
          </a:p>
        </p:txBody>
      </p:sp>
      <p:sp>
        <p:nvSpPr>
          <p:cNvPr id="8" name="BlokTextu 7"/>
          <p:cNvSpPr txBox="1"/>
          <p:nvPr/>
        </p:nvSpPr>
        <p:spPr>
          <a:xfrm>
            <a:off x="457200" y="1964786"/>
            <a:ext cx="3836691" cy="400110"/>
          </a:xfrm>
          <a:prstGeom prst="rect">
            <a:avLst/>
          </a:prstGeom>
          <a:noFill/>
        </p:spPr>
        <p:txBody>
          <a:bodyPr wrap="none" rtlCol="0">
            <a:spAutoFit/>
          </a:bodyPr>
          <a:lstStyle/>
          <a:p>
            <a:r>
              <a:rPr lang="en-GB" sz="2000" dirty="0" smtClean="0">
                <a:latin typeface="Arial" panose="020B0604020202020204" pitchFamily="34" charset="0"/>
                <a:cs typeface="Arial" panose="020B0604020202020204" pitchFamily="34" charset="0"/>
              </a:rPr>
              <a:t>Nash-Sutcliffe coefficient (NSE):</a:t>
            </a:r>
            <a:endParaRPr lang="en-GB" sz="2000" dirty="0">
              <a:solidFill>
                <a:srgbClr val="0070C0"/>
              </a:solidFill>
              <a:latin typeface="Arial" panose="020B0604020202020204" pitchFamily="34" charset="0"/>
              <a:cs typeface="Arial" panose="020B0604020202020204" pitchFamily="34" charset="0"/>
            </a:endParaRPr>
          </a:p>
        </p:txBody>
      </p:sp>
      <p:sp>
        <p:nvSpPr>
          <p:cNvPr id="9" name="BlokTextu 8"/>
          <p:cNvSpPr txBox="1"/>
          <p:nvPr/>
        </p:nvSpPr>
        <p:spPr>
          <a:xfrm>
            <a:off x="457927" y="3541037"/>
            <a:ext cx="5575950" cy="400110"/>
          </a:xfrm>
          <a:prstGeom prst="rect">
            <a:avLst/>
          </a:prstGeom>
          <a:noFill/>
        </p:spPr>
        <p:txBody>
          <a:bodyPr wrap="none" rtlCol="0">
            <a:spAutoFit/>
          </a:bodyPr>
          <a:lstStyle/>
          <a:p>
            <a:r>
              <a:rPr lang="en-GB" sz="2000" dirty="0" smtClean="0">
                <a:latin typeface="Arial" panose="020B0604020202020204" pitchFamily="34" charset="0"/>
                <a:cs typeface="Arial" panose="020B0604020202020204" pitchFamily="34" charset="0"/>
              </a:rPr>
              <a:t>Logarithmic Nash-Sutcliffe coefficient (logNSE):</a:t>
            </a:r>
            <a:endParaRPr lang="en-GB" sz="2000" dirty="0">
              <a:solidFill>
                <a:srgbClr val="0070C0"/>
              </a:solidFill>
              <a:latin typeface="Arial" panose="020B0604020202020204" pitchFamily="34" charset="0"/>
              <a:cs typeface="Arial" panose="020B0604020202020204" pitchFamily="34" charset="0"/>
            </a:endParaRPr>
          </a:p>
        </p:txBody>
      </p:sp>
      <p:sp>
        <p:nvSpPr>
          <p:cNvPr id="10" name="BlokTextu 9"/>
          <p:cNvSpPr txBox="1"/>
          <p:nvPr/>
        </p:nvSpPr>
        <p:spPr>
          <a:xfrm>
            <a:off x="457200" y="5096725"/>
            <a:ext cx="7854092" cy="707886"/>
          </a:xfrm>
          <a:prstGeom prst="rect">
            <a:avLst/>
          </a:prstGeom>
          <a:noFill/>
        </p:spPr>
        <p:txBody>
          <a:bodyPr wrap="square" rtlCol="0">
            <a:spAutoFit/>
          </a:bodyPr>
          <a:lstStyle/>
          <a:p>
            <a:pPr algn="just"/>
            <a:r>
              <a:rPr lang="en-GB" sz="2000" dirty="0" smtClean="0">
                <a:solidFill>
                  <a:srgbClr val="0070C0"/>
                </a:solidFill>
                <a:latin typeface="Arial" panose="020B0604020202020204" pitchFamily="34" charset="0"/>
                <a:cs typeface="Arial" panose="020B0604020202020204" pitchFamily="34" charset="0"/>
              </a:rPr>
              <a:t>The goal of the combination:</a:t>
            </a:r>
            <a:r>
              <a:rPr lang="en-GB" sz="2000" dirty="0" smtClean="0">
                <a:latin typeface="Arial" panose="020B0604020202020204" pitchFamily="34" charset="0"/>
                <a:cs typeface="Arial" panose="020B0604020202020204" pitchFamily="34" charset="0"/>
              </a:rPr>
              <a:t> to achieve a balanced evaluation of high and low flows.</a:t>
            </a:r>
            <a:endParaRPr lang="en-GB" sz="2000"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BlokTextu 3"/>
              <p:cNvSpPr txBox="1"/>
              <p:nvPr/>
            </p:nvSpPr>
            <p:spPr>
              <a:xfrm>
                <a:off x="3036708" y="2522578"/>
                <a:ext cx="3070584" cy="866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k-SK" sz="2000" b="0" i="1" smtClean="0">
                          <a:latin typeface="Cambria Math" panose="02040503050406030204" pitchFamily="18" charset="0"/>
                        </a:rPr>
                        <m:t>𝑁𝑆𝐸</m:t>
                      </m:r>
                      <m:r>
                        <a:rPr lang="sk-SK" sz="2000" b="0" i="1" smtClean="0">
                          <a:latin typeface="Cambria Math" panose="02040503050406030204" pitchFamily="18" charset="0"/>
                        </a:rPr>
                        <m:t>=</m:t>
                      </m:r>
                      <m:f>
                        <m:fPr>
                          <m:ctrlPr>
                            <a:rPr lang="sk-SK" sz="2000" b="0" i="1" smtClean="0">
                              <a:latin typeface="Cambria Math" panose="02040503050406030204" pitchFamily="18" charset="0"/>
                            </a:rPr>
                          </m:ctrlPr>
                        </m:fPr>
                        <m:num>
                          <m:nary>
                            <m:naryPr>
                              <m:chr m:val="∑"/>
                              <m:ctrlPr>
                                <a:rPr lang="sk-SK" sz="2000" b="0" i="1" smtClean="0">
                                  <a:latin typeface="Cambria Math" panose="02040503050406030204" pitchFamily="18" charset="0"/>
                                </a:rPr>
                              </m:ctrlPr>
                            </m:naryPr>
                            <m:sub>
                              <m:r>
                                <m:rPr>
                                  <m:brk m:alnAt="23"/>
                                </m:rPr>
                                <a:rPr lang="sk-SK" sz="2000" b="0" i="1" smtClean="0">
                                  <a:latin typeface="Cambria Math" panose="02040503050406030204" pitchFamily="18" charset="0"/>
                                </a:rPr>
                                <m:t>𝑖</m:t>
                              </m:r>
                              <m:r>
                                <a:rPr lang="sk-SK" sz="2000" b="0" i="1" smtClean="0">
                                  <a:latin typeface="Cambria Math" panose="02040503050406030204" pitchFamily="18" charset="0"/>
                                </a:rPr>
                                <m:t>=1</m:t>
                              </m:r>
                            </m:sub>
                            <m:sup>
                              <m:r>
                                <a:rPr lang="sk-SK" sz="2000" b="0" i="1" smtClean="0">
                                  <a:latin typeface="Cambria Math" panose="02040503050406030204" pitchFamily="18" charset="0"/>
                                </a:rPr>
                                <m:t>𝑛</m:t>
                              </m:r>
                            </m:sup>
                            <m:e>
                              <m:sSup>
                                <m:sSupPr>
                                  <m:ctrlPr>
                                    <a:rPr lang="sk-SK" sz="2000" b="0" i="1" smtClean="0">
                                      <a:latin typeface="Cambria Math" panose="02040503050406030204" pitchFamily="18" charset="0"/>
                                    </a:rPr>
                                  </m:ctrlPr>
                                </m:sSupPr>
                                <m:e>
                                  <m:d>
                                    <m:dPr>
                                      <m:ctrlPr>
                                        <a:rPr lang="sk-SK" sz="2000" b="0" i="1" smtClean="0">
                                          <a:latin typeface="Cambria Math" panose="02040503050406030204" pitchFamily="18" charset="0"/>
                                        </a:rPr>
                                      </m:ctrlPr>
                                    </m:dPr>
                                    <m:e>
                                      <m:sSubSup>
                                        <m:sSubSupPr>
                                          <m:ctrlPr>
                                            <a:rPr lang="sk-SK" sz="2000" b="0" i="1" smtClean="0">
                                              <a:latin typeface="Cambria Math" panose="02040503050406030204" pitchFamily="18" charset="0"/>
                                            </a:rPr>
                                          </m:ctrlPr>
                                        </m:sSubSupPr>
                                        <m:e>
                                          <m:r>
                                            <a:rPr lang="sk-SK" sz="2000" b="0" i="1" smtClean="0">
                                              <a:latin typeface="Cambria Math" panose="02040503050406030204" pitchFamily="18" charset="0"/>
                                            </a:rPr>
                                            <m:t>𝑄</m:t>
                                          </m:r>
                                        </m:e>
                                        <m:sub>
                                          <m:r>
                                            <a:rPr lang="sk-SK" sz="2000" b="0" i="1" smtClean="0">
                                              <a:latin typeface="Cambria Math" panose="02040503050406030204" pitchFamily="18" charset="0"/>
                                            </a:rPr>
                                            <m:t>𝑠𝑖𝑚</m:t>
                                          </m:r>
                                        </m:sub>
                                        <m:sup>
                                          <m:r>
                                            <a:rPr lang="sk-SK" sz="2000" b="0" i="1" smtClean="0">
                                              <a:latin typeface="Cambria Math" panose="02040503050406030204" pitchFamily="18" charset="0"/>
                                            </a:rPr>
                                            <m:t>𝑖</m:t>
                                          </m:r>
                                        </m:sup>
                                      </m:sSubSup>
                                      <m:r>
                                        <a:rPr lang="sk-SK" sz="2000" b="0" i="1" smtClean="0">
                                          <a:latin typeface="Cambria Math" panose="02040503050406030204" pitchFamily="18" charset="0"/>
                                        </a:rPr>
                                        <m:t>−</m:t>
                                      </m:r>
                                      <m:sSubSup>
                                        <m:sSubSupPr>
                                          <m:ctrlPr>
                                            <a:rPr lang="sk-SK" sz="2000" b="0" i="1" smtClean="0">
                                              <a:latin typeface="Cambria Math" panose="02040503050406030204" pitchFamily="18" charset="0"/>
                                            </a:rPr>
                                          </m:ctrlPr>
                                        </m:sSubSupPr>
                                        <m:e>
                                          <m:r>
                                            <a:rPr lang="sk-SK" sz="2000" b="0" i="1" smtClean="0">
                                              <a:latin typeface="Cambria Math" panose="02040503050406030204" pitchFamily="18" charset="0"/>
                                            </a:rPr>
                                            <m:t>𝑄</m:t>
                                          </m:r>
                                        </m:e>
                                        <m:sub>
                                          <m:r>
                                            <a:rPr lang="sk-SK" sz="2000" b="0" i="1" smtClean="0">
                                              <a:latin typeface="Cambria Math" panose="02040503050406030204" pitchFamily="18" charset="0"/>
                                            </a:rPr>
                                            <m:t>𝑜𝑏𝑠</m:t>
                                          </m:r>
                                        </m:sub>
                                        <m:sup>
                                          <m:r>
                                            <a:rPr lang="sk-SK" sz="2000" b="0" i="1" smtClean="0">
                                              <a:latin typeface="Cambria Math" panose="02040503050406030204" pitchFamily="18" charset="0"/>
                                            </a:rPr>
                                            <m:t>𝑖</m:t>
                                          </m:r>
                                        </m:sup>
                                      </m:sSubSup>
                                    </m:e>
                                  </m:d>
                                </m:e>
                                <m:sup>
                                  <m:r>
                                    <a:rPr lang="sk-SK" sz="2000" b="0" i="1" smtClean="0">
                                      <a:latin typeface="Cambria Math" panose="02040503050406030204" pitchFamily="18" charset="0"/>
                                    </a:rPr>
                                    <m:t>2</m:t>
                                  </m:r>
                                </m:sup>
                              </m:sSup>
                            </m:e>
                          </m:nary>
                        </m:num>
                        <m:den>
                          <m:nary>
                            <m:naryPr>
                              <m:chr m:val="∑"/>
                              <m:ctrlPr>
                                <a:rPr lang="sk-SK" sz="2000" b="0" i="1" smtClean="0">
                                  <a:latin typeface="Cambria Math" panose="02040503050406030204" pitchFamily="18" charset="0"/>
                                </a:rPr>
                              </m:ctrlPr>
                            </m:naryPr>
                            <m:sub>
                              <m:r>
                                <m:rPr>
                                  <m:brk m:alnAt="23"/>
                                </m:rPr>
                                <a:rPr lang="sk-SK" sz="2000" b="0" i="1" smtClean="0">
                                  <a:latin typeface="Cambria Math" panose="02040503050406030204" pitchFamily="18" charset="0"/>
                                </a:rPr>
                                <m:t>𝑖</m:t>
                              </m:r>
                              <m:r>
                                <a:rPr lang="sk-SK" sz="2000" b="0" i="1" smtClean="0">
                                  <a:latin typeface="Cambria Math" panose="02040503050406030204" pitchFamily="18" charset="0"/>
                                </a:rPr>
                                <m:t>=1</m:t>
                              </m:r>
                            </m:sub>
                            <m:sup>
                              <m:r>
                                <a:rPr lang="sk-SK" sz="2000" b="0" i="1" smtClean="0">
                                  <a:latin typeface="Cambria Math" panose="02040503050406030204" pitchFamily="18" charset="0"/>
                                </a:rPr>
                                <m:t>𝑛</m:t>
                              </m:r>
                            </m:sup>
                            <m:e>
                              <m:sSup>
                                <m:sSupPr>
                                  <m:ctrlPr>
                                    <a:rPr lang="sk-SK" sz="2000" b="0" i="1" smtClean="0">
                                      <a:latin typeface="Cambria Math" panose="02040503050406030204" pitchFamily="18" charset="0"/>
                                    </a:rPr>
                                  </m:ctrlPr>
                                </m:sSupPr>
                                <m:e>
                                  <m:d>
                                    <m:dPr>
                                      <m:ctrlPr>
                                        <a:rPr lang="sk-SK" sz="2000" b="0" i="1" smtClean="0">
                                          <a:latin typeface="Cambria Math" panose="02040503050406030204" pitchFamily="18" charset="0"/>
                                        </a:rPr>
                                      </m:ctrlPr>
                                    </m:dPr>
                                    <m:e>
                                      <m:sSubSup>
                                        <m:sSubSupPr>
                                          <m:ctrlPr>
                                            <a:rPr lang="sk-SK" sz="2000" b="0" i="1" smtClean="0">
                                              <a:latin typeface="Cambria Math" panose="02040503050406030204" pitchFamily="18" charset="0"/>
                                            </a:rPr>
                                          </m:ctrlPr>
                                        </m:sSubSupPr>
                                        <m:e>
                                          <m:r>
                                            <a:rPr lang="sk-SK" sz="2000" b="0" i="1" smtClean="0">
                                              <a:latin typeface="Cambria Math" panose="02040503050406030204" pitchFamily="18" charset="0"/>
                                            </a:rPr>
                                            <m:t>𝑄</m:t>
                                          </m:r>
                                        </m:e>
                                        <m:sub>
                                          <m:r>
                                            <a:rPr lang="sk-SK" sz="2000" b="0" i="1" smtClean="0">
                                              <a:latin typeface="Cambria Math" panose="02040503050406030204" pitchFamily="18" charset="0"/>
                                            </a:rPr>
                                            <m:t>𝑜𝑏𝑠</m:t>
                                          </m:r>
                                        </m:sub>
                                        <m:sup>
                                          <m:r>
                                            <a:rPr lang="sk-SK" sz="2000" b="0" i="1" smtClean="0">
                                              <a:latin typeface="Cambria Math" panose="02040503050406030204" pitchFamily="18" charset="0"/>
                                            </a:rPr>
                                            <m:t>𝑖</m:t>
                                          </m:r>
                                        </m:sup>
                                      </m:sSubSup>
                                      <m:r>
                                        <a:rPr lang="sk-SK" sz="2000" b="0" i="1" smtClean="0">
                                          <a:latin typeface="Cambria Math" panose="02040503050406030204" pitchFamily="18" charset="0"/>
                                        </a:rPr>
                                        <m:t>−</m:t>
                                      </m:r>
                                      <m:sSub>
                                        <m:sSubPr>
                                          <m:ctrlPr>
                                            <a:rPr lang="sk-SK" sz="2000" b="0" i="1" smtClean="0">
                                              <a:latin typeface="Cambria Math" panose="02040503050406030204" pitchFamily="18" charset="0"/>
                                            </a:rPr>
                                          </m:ctrlPr>
                                        </m:sSubPr>
                                        <m:e>
                                          <m:acc>
                                            <m:accPr>
                                              <m:chr m:val="̅"/>
                                              <m:ctrlPr>
                                                <a:rPr lang="sk-SK" sz="2000" b="0" i="1" smtClean="0">
                                                  <a:latin typeface="Cambria Math" panose="02040503050406030204" pitchFamily="18" charset="0"/>
                                                </a:rPr>
                                              </m:ctrlPr>
                                            </m:accPr>
                                            <m:e>
                                              <m:r>
                                                <a:rPr lang="sk-SK" sz="2000" b="0" i="1" smtClean="0">
                                                  <a:latin typeface="Cambria Math" panose="02040503050406030204" pitchFamily="18" charset="0"/>
                                                </a:rPr>
                                                <m:t>𝑄</m:t>
                                              </m:r>
                                            </m:e>
                                          </m:acc>
                                        </m:e>
                                        <m:sub>
                                          <m:r>
                                            <a:rPr lang="sk-SK" sz="2000" b="0" i="1" smtClean="0">
                                              <a:latin typeface="Cambria Math" panose="02040503050406030204" pitchFamily="18" charset="0"/>
                                            </a:rPr>
                                            <m:t>𝑜𝑏𝑠</m:t>
                                          </m:r>
                                        </m:sub>
                                      </m:sSub>
                                    </m:e>
                                  </m:d>
                                </m:e>
                                <m:sup>
                                  <m:r>
                                    <a:rPr lang="sk-SK" sz="2000" b="0" i="1" smtClean="0">
                                      <a:latin typeface="Cambria Math" panose="02040503050406030204" pitchFamily="18" charset="0"/>
                                    </a:rPr>
                                    <m:t>2</m:t>
                                  </m:r>
                                </m:sup>
                              </m:sSup>
                            </m:e>
                          </m:nary>
                        </m:den>
                      </m:f>
                    </m:oMath>
                  </m:oMathPara>
                </a14:m>
                <a:endParaRPr lang="sk-SK" sz="2000" dirty="0"/>
              </a:p>
            </p:txBody>
          </p:sp>
        </mc:Choice>
        <mc:Fallback xmlns="">
          <p:sp>
            <p:nvSpPr>
              <p:cNvPr id="4" name="BlokTextu 3"/>
              <p:cNvSpPr txBox="1">
                <a:spLocks noRot="1" noChangeAspect="1" noMove="1" noResize="1" noEditPoints="1" noAdjustHandles="1" noChangeArrowheads="1" noChangeShapeType="1" noTextEdit="1"/>
              </p:cNvSpPr>
              <p:nvPr/>
            </p:nvSpPr>
            <p:spPr>
              <a:xfrm>
                <a:off x="3036708" y="2522578"/>
                <a:ext cx="3070584" cy="866712"/>
              </a:xfrm>
              <a:prstGeom prst="rect">
                <a:avLst/>
              </a:prstGeom>
              <a:blipFill rotWithShape="0">
                <a:blip r:embed="rId3"/>
                <a:stretch>
                  <a:fillRect/>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1" name="BlokTextu 10"/>
              <p:cNvSpPr txBox="1"/>
              <p:nvPr/>
            </p:nvSpPr>
            <p:spPr>
              <a:xfrm>
                <a:off x="2057497" y="4014644"/>
                <a:ext cx="5029005" cy="866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k-SK" sz="2000" b="0" i="1" smtClean="0">
                          <a:latin typeface="Cambria Math" panose="02040503050406030204" pitchFamily="18" charset="0"/>
                        </a:rPr>
                        <m:t>        </m:t>
                      </m:r>
                      <m:r>
                        <a:rPr lang="sk-SK" sz="2000" b="0" i="1" smtClean="0">
                          <a:latin typeface="Cambria Math" panose="02040503050406030204" pitchFamily="18" charset="0"/>
                        </a:rPr>
                        <m:t>𝑙𝑜𝑔𝑁𝑆𝐸</m:t>
                      </m:r>
                      <m:r>
                        <a:rPr lang="sk-SK" sz="2000" b="0" i="1" smtClean="0">
                          <a:latin typeface="Cambria Math" panose="02040503050406030204" pitchFamily="18" charset="0"/>
                        </a:rPr>
                        <m:t>=</m:t>
                      </m:r>
                      <m:f>
                        <m:fPr>
                          <m:ctrlPr>
                            <a:rPr lang="sk-SK" sz="2000" b="0" i="1" smtClean="0">
                              <a:latin typeface="Cambria Math" panose="02040503050406030204" pitchFamily="18" charset="0"/>
                            </a:rPr>
                          </m:ctrlPr>
                        </m:fPr>
                        <m:num>
                          <m:nary>
                            <m:naryPr>
                              <m:chr m:val="∑"/>
                              <m:ctrlPr>
                                <a:rPr lang="sk-SK" sz="2000" b="0" i="1" smtClean="0">
                                  <a:latin typeface="Cambria Math" panose="02040503050406030204" pitchFamily="18" charset="0"/>
                                </a:rPr>
                              </m:ctrlPr>
                            </m:naryPr>
                            <m:sub>
                              <m:r>
                                <m:rPr>
                                  <m:brk m:alnAt="23"/>
                                </m:rPr>
                                <a:rPr lang="sk-SK" sz="2000" b="0" i="1" smtClean="0">
                                  <a:latin typeface="Cambria Math" panose="02040503050406030204" pitchFamily="18" charset="0"/>
                                </a:rPr>
                                <m:t>𝑖</m:t>
                              </m:r>
                              <m:r>
                                <a:rPr lang="sk-SK" sz="2000" b="0" i="1" smtClean="0">
                                  <a:latin typeface="Cambria Math" panose="02040503050406030204" pitchFamily="18" charset="0"/>
                                </a:rPr>
                                <m:t>=1</m:t>
                              </m:r>
                            </m:sub>
                            <m:sup>
                              <m:r>
                                <a:rPr lang="sk-SK" sz="2000" b="0" i="1" smtClean="0">
                                  <a:latin typeface="Cambria Math" panose="02040503050406030204" pitchFamily="18" charset="0"/>
                                </a:rPr>
                                <m:t>𝑛</m:t>
                              </m:r>
                            </m:sup>
                            <m:e>
                              <m:sSup>
                                <m:sSupPr>
                                  <m:ctrlPr>
                                    <a:rPr lang="sk-SK" sz="2000" b="0" i="1" smtClean="0">
                                      <a:latin typeface="Cambria Math" panose="02040503050406030204" pitchFamily="18" charset="0"/>
                                    </a:rPr>
                                  </m:ctrlPr>
                                </m:sSupPr>
                                <m:e>
                                  <m:d>
                                    <m:dPr>
                                      <m:ctrlPr>
                                        <a:rPr lang="sk-SK" sz="2000" b="0" i="1" smtClean="0">
                                          <a:latin typeface="Cambria Math" panose="02040503050406030204" pitchFamily="18" charset="0"/>
                                        </a:rPr>
                                      </m:ctrlPr>
                                    </m:dPr>
                                    <m:e>
                                      <m:r>
                                        <a:rPr lang="sk-SK" sz="2000" b="0" i="1" smtClean="0">
                                          <a:latin typeface="Cambria Math" panose="02040503050406030204" pitchFamily="18" charset="0"/>
                                        </a:rPr>
                                        <m:t>𝑙𝑜𝑔</m:t>
                                      </m:r>
                                      <m:r>
                                        <a:rPr lang="sk-SK" sz="2000" b="0" i="1" smtClean="0">
                                          <a:latin typeface="Cambria Math" panose="02040503050406030204" pitchFamily="18" charset="0"/>
                                        </a:rPr>
                                        <m:t>(</m:t>
                                      </m:r>
                                      <m:sSubSup>
                                        <m:sSubSupPr>
                                          <m:ctrlPr>
                                            <a:rPr lang="sk-SK" sz="2000" b="0" i="1" smtClean="0">
                                              <a:latin typeface="Cambria Math" panose="02040503050406030204" pitchFamily="18" charset="0"/>
                                            </a:rPr>
                                          </m:ctrlPr>
                                        </m:sSubSupPr>
                                        <m:e>
                                          <m:r>
                                            <a:rPr lang="sk-SK" sz="2000" b="0" i="1" smtClean="0">
                                              <a:latin typeface="Cambria Math" panose="02040503050406030204" pitchFamily="18" charset="0"/>
                                            </a:rPr>
                                            <m:t>𝑄</m:t>
                                          </m:r>
                                        </m:e>
                                        <m:sub>
                                          <m:r>
                                            <a:rPr lang="sk-SK" sz="2000" b="0" i="1" smtClean="0">
                                              <a:latin typeface="Cambria Math" panose="02040503050406030204" pitchFamily="18" charset="0"/>
                                            </a:rPr>
                                            <m:t>𝑠𝑖𝑚</m:t>
                                          </m:r>
                                        </m:sub>
                                        <m:sup>
                                          <m:r>
                                            <a:rPr lang="sk-SK" sz="2000" b="0" i="1" smtClean="0">
                                              <a:latin typeface="Cambria Math" panose="02040503050406030204" pitchFamily="18" charset="0"/>
                                            </a:rPr>
                                            <m:t>𝑖</m:t>
                                          </m:r>
                                        </m:sup>
                                      </m:sSubSup>
                                      <m:r>
                                        <a:rPr lang="sk-SK" sz="2000" b="0" i="1" smtClean="0">
                                          <a:latin typeface="Cambria Math" panose="02040503050406030204" pitchFamily="18" charset="0"/>
                                        </a:rPr>
                                        <m:t>)−</m:t>
                                      </m:r>
                                      <m:sSubSup>
                                        <m:sSubSupPr>
                                          <m:ctrlPr>
                                            <a:rPr lang="sk-SK" sz="2000" b="0" i="1" smtClean="0">
                                              <a:latin typeface="Cambria Math" panose="02040503050406030204" pitchFamily="18" charset="0"/>
                                            </a:rPr>
                                          </m:ctrlPr>
                                        </m:sSubSupPr>
                                        <m:e>
                                          <m:r>
                                            <m:rPr>
                                              <m:sty m:val="p"/>
                                            </m:rPr>
                                            <a:rPr lang="sk-SK" sz="2000" b="0" i="0" smtClean="0">
                                              <a:latin typeface="Cambria Math" panose="02040503050406030204" pitchFamily="18" charset="0"/>
                                            </a:rPr>
                                            <m:t>log</m:t>
                                          </m:r>
                                          <m:r>
                                            <a:rPr lang="sk-SK" sz="2000" b="0" i="0" smtClean="0">
                                              <a:latin typeface="Cambria Math" panose="02040503050406030204" pitchFamily="18" charset="0"/>
                                            </a:rPr>
                                            <m:t>⁡</m:t>
                                          </m:r>
                                          <m:r>
                                            <a:rPr lang="sk-SK" sz="2000" b="0" i="1" smtClean="0">
                                              <a:latin typeface="Cambria Math" panose="02040503050406030204" pitchFamily="18" charset="0"/>
                                            </a:rPr>
                                            <m:t>(</m:t>
                                          </m:r>
                                          <m:r>
                                            <a:rPr lang="sk-SK" sz="2000" b="0" i="1" smtClean="0">
                                              <a:latin typeface="Cambria Math" panose="02040503050406030204" pitchFamily="18" charset="0"/>
                                            </a:rPr>
                                            <m:t>𝑄</m:t>
                                          </m:r>
                                        </m:e>
                                        <m:sub>
                                          <m:r>
                                            <a:rPr lang="sk-SK" sz="2000" b="0" i="1" smtClean="0">
                                              <a:latin typeface="Cambria Math" panose="02040503050406030204" pitchFamily="18" charset="0"/>
                                            </a:rPr>
                                            <m:t>𝑜𝑏𝑠</m:t>
                                          </m:r>
                                        </m:sub>
                                        <m:sup>
                                          <m:r>
                                            <a:rPr lang="sk-SK" sz="2000" b="0" i="1" smtClean="0">
                                              <a:latin typeface="Cambria Math" panose="02040503050406030204" pitchFamily="18" charset="0"/>
                                            </a:rPr>
                                            <m:t>𝑖</m:t>
                                          </m:r>
                                        </m:sup>
                                      </m:sSubSup>
                                      <m:r>
                                        <a:rPr lang="sk-SK" sz="2000" b="0" i="1" smtClean="0">
                                          <a:latin typeface="Cambria Math" panose="02040503050406030204" pitchFamily="18" charset="0"/>
                                        </a:rPr>
                                        <m:t>)</m:t>
                                      </m:r>
                                    </m:e>
                                  </m:d>
                                </m:e>
                                <m:sup>
                                  <m:r>
                                    <a:rPr lang="sk-SK" sz="2000" b="0" i="1" smtClean="0">
                                      <a:latin typeface="Cambria Math" panose="02040503050406030204" pitchFamily="18" charset="0"/>
                                    </a:rPr>
                                    <m:t>2</m:t>
                                  </m:r>
                                </m:sup>
                              </m:sSup>
                            </m:e>
                          </m:nary>
                        </m:num>
                        <m:den>
                          <m:nary>
                            <m:naryPr>
                              <m:chr m:val="∑"/>
                              <m:ctrlPr>
                                <a:rPr lang="sk-SK" sz="2000" b="0" i="1" smtClean="0">
                                  <a:latin typeface="Cambria Math" panose="02040503050406030204" pitchFamily="18" charset="0"/>
                                </a:rPr>
                              </m:ctrlPr>
                            </m:naryPr>
                            <m:sub>
                              <m:r>
                                <m:rPr>
                                  <m:brk m:alnAt="23"/>
                                </m:rPr>
                                <a:rPr lang="sk-SK" sz="2000" b="0" i="1" smtClean="0">
                                  <a:latin typeface="Cambria Math" panose="02040503050406030204" pitchFamily="18" charset="0"/>
                                </a:rPr>
                                <m:t>𝑖</m:t>
                              </m:r>
                              <m:r>
                                <a:rPr lang="sk-SK" sz="2000" b="0" i="1" smtClean="0">
                                  <a:latin typeface="Cambria Math" panose="02040503050406030204" pitchFamily="18" charset="0"/>
                                </a:rPr>
                                <m:t>=1</m:t>
                              </m:r>
                            </m:sub>
                            <m:sup>
                              <m:r>
                                <a:rPr lang="sk-SK" sz="2000" b="0" i="1" smtClean="0">
                                  <a:latin typeface="Cambria Math" panose="02040503050406030204" pitchFamily="18" charset="0"/>
                                </a:rPr>
                                <m:t>𝑛</m:t>
                              </m:r>
                            </m:sup>
                            <m:e>
                              <m:sSup>
                                <m:sSupPr>
                                  <m:ctrlPr>
                                    <a:rPr lang="sk-SK" sz="2000" b="0" i="1" smtClean="0">
                                      <a:latin typeface="Cambria Math" panose="02040503050406030204" pitchFamily="18" charset="0"/>
                                    </a:rPr>
                                  </m:ctrlPr>
                                </m:sSupPr>
                                <m:e>
                                  <m:d>
                                    <m:dPr>
                                      <m:ctrlPr>
                                        <a:rPr lang="sk-SK" sz="2000" b="0" i="1" smtClean="0">
                                          <a:latin typeface="Cambria Math" panose="02040503050406030204" pitchFamily="18" charset="0"/>
                                        </a:rPr>
                                      </m:ctrlPr>
                                    </m:dPr>
                                    <m:e>
                                      <m:sSubSup>
                                        <m:sSubSupPr>
                                          <m:ctrlPr>
                                            <a:rPr lang="sk-SK" sz="2000" b="0" i="1" smtClean="0">
                                              <a:latin typeface="Cambria Math" panose="02040503050406030204" pitchFamily="18" charset="0"/>
                                            </a:rPr>
                                          </m:ctrlPr>
                                        </m:sSubSupPr>
                                        <m:e>
                                          <m:r>
                                            <a:rPr lang="sk-SK" sz="2000" b="0" i="1" smtClean="0">
                                              <a:latin typeface="Cambria Math" panose="02040503050406030204" pitchFamily="18" charset="0"/>
                                            </a:rPr>
                                            <m:t>𝑙𝑜𝑔</m:t>
                                          </m:r>
                                          <m:r>
                                            <a:rPr lang="sk-SK" sz="2000" b="0" i="1" smtClean="0">
                                              <a:latin typeface="Cambria Math" panose="02040503050406030204" pitchFamily="18" charset="0"/>
                                            </a:rPr>
                                            <m:t>(</m:t>
                                          </m:r>
                                          <m:r>
                                            <a:rPr lang="sk-SK" sz="2000" b="0" i="1" smtClean="0">
                                              <a:latin typeface="Cambria Math" panose="02040503050406030204" pitchFamily="18" charset="0"/>
                                            </a:rPr>
                                            <m:t>𝑄</m:t>
                                          </m:r>
                                        </m:e>
                                        <m:sub>
                                          <m:r>
                                            <a:rPr lang="sk-SK" sz="2000" b="0" i="1" smtClean="0">
                                              <a:latin typeface="Cambria Math" panose="02040503050406030204" pitchFamily="18" charset="0"/>
                                            </a:rPr>
                                            <m:t>𝑜𝑏𝑠</m:t>
                                          </m:r>
                                        </m:sub>
                                        <m:sup>
                                          <m:r>
                                            <a:rPr lang="sk-SK" sz="2000" b="0" i="1" smtClean="0">
                                              <a:latin typeface="Cambria Math" panose="02040503050406030204" pitchFamily="18" charset="0"/>
                                            </a:rPr>
                                            <m:t>𝑖</m:t>
                                          </m:r>
                                        </m:sup>
                                      </m:sSubSup>
                                      <m:r>
                                        <a:rPr lang="sk-SK" sz="2000" b="0" i="1" smtClean="0">
                                          <a:latin typeface="Cambria Math" panose="02040503050406030204" pitchFamily="18" charset="0"/>
                                        </a:rPr>
                                        <m:t>)−</m:t>
                                      </m:r>
                                      <m:sSub>
                                        <m:sSubPr>
                                          <m:ctrlPr>
                                            <a:rPr lang="sk-SK" sz="2000" b="0" i="1" smtClean="0">
                                              <a:latin typeface="Cambria Math" panose="02040503050406030204" pitchFamily="18" charset="0"/>
                                            </a:rPr>
                                          </m:ctrlPr>
                                        </m:sSubPr>
                                        <m:e>
                                          <m:r>
                                            <m:rPr>
                                              <m:sty m:val="p"/>
                                            </m:rPr>
                                            <a:rPr lang="sk-SK" sz="2000" b="0" i="0" smtClean="0">
                                              <a:latin typeface="Cambria Math" panose="02040503050406030204" pitchFamily="18" charset="0"/>
                                            </a:rPr>
                                            <m:t>log</m:t>
                                          </m:r>
                                          <m:r>
                                            <a:rPr lang="sk-SK" sz="2000" b="0" i="0" smtClean="0">
                                              <a:latin typeface="Cambria Math" panose="02040503050406030204" pitchFamily="18" charset="0"/>
                                            </a:rPr>
                                            <m:t>⁡</m:t>
                                          </m:r>
                                          <m:r>
                                            <a:rPr lang="sk-SK" sz="2000" b="0" i="1" smtClean="0">
                                              <a:latin typeface="Cambria Math" panose="02040503050406030204" pitchFamily="18" charset="0"/>
                                            </a:rPr>
                                            <m:t>(</m:t>
                                          </m:r>
                                          <m:acc>
                                            <m:accPr>
                                              <m:chr m:val="̅"/>
                                              <m:ctrlPr>
                                                <a:rPr lang="sk-SK" sz="2000" b="0" i="1" smtClean="0">
                                                  <a:latin typeface="Cambria Math" panose="02040503050406030204" pitchFamily="18" charset="0"/>
                                                </a:rPr>
                                              </m:ctrlPr>
                                            </m:accPr>
                                            <m:e>
                                              <m:r>
                                                <a:rPr lang="sk-SK" sz="2000" b="0" i="1" smtClean="0">
                                                  <a:latin typeface="Cambria Math" panose="02040503050406030204" pitchFamily="18" charset="0"/>
                                                </a:rPr>
                                                <m:t>𝑄</m:t>
                                              </m:r>
                                            </m:e>
                                          </m:acc>
                                        </m:e>
                                        <m:sub>
                                          <m:r>
                                            <a:rPr lang="sk-SK" sz="2000" b="0" i="1" smtClean="0">
                                              <a:latin typeface="Cambria Math" panose="02040503050406030204" pitchFamily="18" charset="0"/>
                                            </a:rPr>
                                            <m:t>𝑜𝑏𝑠</m:t>
                                          </m:r>
                                        </m:sub>
                                      </m:sSub>
                                      <m:r>
                                        <a:rPr lang="sk-SK" sz="2000" b="0" i="1" smtClean="0">
                                          <a:latin typeface="Cambria Math" panose="02040503050406030204" pitchFamily="18" charset="0"/>
                                        </a:rPr>
                                        <m:t>)</m:t>
                                      </m:r>
                                    </m:e>
                                  </m:d>
                                </m:e>
                                <m:sup>
                                  <m:r>
                                    <a:rPr lang="sk-SK" sz="2000" b="0" i="1" smtClean="0">
                                      <a:latin typeface="Cambria Math" panose="02040503050406030204" pitchFamily="18" charset="0"/>
                                    </a:rPr>
                                    <m:t>2</m:t>
                                  </m:r>
                                </m:sup>
                              </m:sSup>
                            </m:e>
                          </m:nary>
                        </m:den>
                      </m:f>
                    </m:oMath>
                  </m:oMathPara>
                </a14:m>
                <a:endParaRPr lang="sk-SK" sz="2000" dirty="0"/>
              </a:p>
            </p:txBody>
          </p:sp>
        </mc:Choice>
        <mc:Fallback xmlns="">
          <p:sp>
            <p:nvSpPr>
              <p:cNvPr id="11" name="BlokTextu 10"/>
              <p:cNvSpPr txBox="1">
                <a:spLocks noRot="1" noChangeAspect="1" noMove="1" noResize="1" noEditPoints="1" noAdjustHandles="1" noChangeArrowheads="1" noChangeShapeType="1" noTextEdit="1"/>
              </p:cNvSpPr>
              <p:nvPr/>
            </p:nvSpPr>
            <p:spPr>
              <a:xfrm>
                <a:off x="2057497" y="4014644"/>
                <a:ext cx="5029005" cy="866712"/>
              </a:xfrm>
              <a:prstGeom prst="rect">
                <a:avLst/>
              </a:prstGeom>
              <a:blipFill rotWithShape="0">
                <a:blip r:embed="rId4"/>
                <a:stretch>
                  <a:fillRect/>
                </a:stretch>
              </a:blipFill>
            </p:spPr>
            <p:txBody>
              <a:bodyPr/>
              <a:lstStyle/>
              <a:p>
                <a:r>
                  <a:rPr lang="sk-SK">
                    <a:noFill/>
                  </a:rPr>
                  <a:t> </a:t>
                </a:r>
              </a:p>
            </p:txBody>
          </p:sp>
        </mc:Fallback>
      </mc:AlternateContent>
      <p:pic>
        <p:nvPicPr>
          <p:cNvPr id="12"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15" name="Zástupný symbol dátumu 3"/>
          <p:cNvSpPr>
            <a:spLocks noGrp="1"/>
          </p:cNvSpPr>
          <p:nvPr>
            <p:ph type="dt" sz="quarter" idx="4294967295"/>
          </p:nvPr>
        </p:nvSpPr>
        <p:spPr bwMode="auto">
          <a:xfrm>
            <a:off x="7308304" y="6453336"/>
            <a:ext cx="84674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19.-21.9. 2017</a:t>
            </a:r>
            <a:endParaRPr lang="en-US" altLang="en-US" sz="800" dirty="0" smtClean="0"/>
          </a:p>
        </p:txBody>
      </p:sp>
      <p:sp>
        <p:nvSpPr>
          <p:cNvPr id="16" name="Zástupný symbol dátumu 3"/>
          <p:cNvSpPr>
            <a:spLocks noGrp="1"/>
          </p:cNvSpPr>
          <p:nvPr>
            <p:ph type="dt" sz="quarter" idx="4294967295"/>
          </p:nvPr>
        </p:nvSpPr>
        <p:spPr bwMode="auto">
          <a:xfrm>
            <a:off x="8748464" y="6453336"/>
            <a:ext cx="252611"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8</a:t>
            </a:r>
            <a:endParaRPr lang="en-US" altLang="en-US" sz="800" dirty="0" smtClean="0"/>
          </a:p>
        </p:txBody>
      </p:sp>
    </p:spTree>
    <p:extLst>
      <p:ext uri="{BB962C8B-B14F-4D97-AF65-F5344CB8AC3E}">
        <p14:creationId xmlns:p14="http://schemas.microsoft.com/office/powerpoint/2010/main" val="1956960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GB" sz="2400" b="1" kern="1200" dirty="0" smtClean="0">
                <a:solidFill>
                  <a:srgbClr val="FF0000"/>
                </a:solidFill>
                <a:effectLst/>
                <a:latin typeface="Arial" panose="020B0604020202020204" pitchFamily="34" charset="0"/>
                <a:cs typeface="Arial" panose="020B0604020202020204" pitchFamily="34" charset="0"/>
              </a:rPr>
              <a:t>b) Multi-objective/variable calibration on daily runoff and snow cover data</a:t>
            </a:r>
            <a:endParaRPr lang="en-GB" sz="2400" dirty="0">
              <a:solidFill>
                <a:srgbClr val="FF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BlokTextu 6"/>
              <p:cNvSpPr txBox="1"/>
              <p:nvPr/>
            </p:nvSpPr>
            <p:spPr>
              <a:xfrm>
                <a:off x="3335026" y="2420327"/>
                <a:ext cx="2672335" cy="664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k-SK" sz="2000" i="1" smtClean="0">
                          <a:latin typeface="Cambria Math" panose="02040503050406030204" pitchFamily="18" charset="0"/>
                        </a:rPr>
                        <m:t>𝑆</m:t>
                      </m:r>
                      <m:r>
                        <a:rPr lang="sk-SK" sz="2000" b="0" i="1" smtClean="0">
                          <a:latin typeface="Cambria Math" panose="02040503050406030204" pitchFamily="18" charset="0"/>
                        </a:rPr>
                        <m:t>𝑁</m:t>
                      </m:r>
                      <m:r>
                        <a:rPr lang="sk-SK" sz="2000" b="0" i="1" smtClean="0">
                          <a:latin typeface="Cambria Math" panose="02040503050406030204" pitchFamily="18" charset="0"/>
                        </a:rPr>
                        <m:t>=</m:t>
                      </m:r>
                      <m:f>
                        <m:fPr>
                          <m:ctrlPr>
                            <a:rPr lang="sk-SK" sz="2000" b="0" i="1" smtClean="0">
                              <a:latin typeface="Cambria Math" panose="02040503050406030204" pitchFamily="18" charset="0"/>
                            </a:rPr>
                          </m:ctrlPr>
                        </m:fPr>
                        <m:num>
                          <m:sSub>
                            <m:sSubPr>
                              <m:ctrlPr>
                                <a:rPr lang="sk-SK" sz="2000" b="0" i="1" smtClean="0">
                                  <a:latin typeface="Cambria Math" panose="02040503050406030204" pitchFamily="18" charset="0"/>
                                </a:rPr>
                              </m:ctrlPr>
                            </m:sSubPr>
                            <m:e>
                              <m:r>
                                <a:rPr lang="sk-SK" sz="2000" b="0" i="1" smtClean="0">
                                  <a:latin typeface="Cambria Math" panose="02040503050406030204" pitchFamily="18" charset="0"/>
                                </a:rPr>
                                <m:t>𝑆𝑁</m:t>
                              </m:r>
                            </m:e>
                            <m:sub>
                              <m:r>
                                <a:rPr lang="sk-SK" sz="2000" b="0" i="1" smtClean="0">
                                  <a:latin typeface="Cambria Math" panose="02040503050406030204" pitchFamily="18" charset="0"/>
                                </a:rPr>
                                <m:t>𝑢𝑛𝑑𝑒𝑟</m:t>
                              </m:r>
                            </m:sub>
                          </m:sSub>
                          <m:r>
                            <a:rPr lang="sk-SK" sz="2000" b="0" i="1" smtClean="0">
                              <a:latin typeface="Cambria Math" panose="02040503050406030204" pitchFamily="18" charset="0"/>
                            </a:rPr>
                            <m:t>+</m:t>
                          </m:r>
                          <m:sSub>
                            <m:sSubPr>
                              <m:ctrlPr>
                                <a:rPr lang="sk-SK" sz="2000" b="0" i="1" smtClean="0">
                                  <a:latin typeface="Cambria Math" panose="02040503050406030204" pitchFamily="18" charset="0"/>
                                </a:rPr>
                              </m:ctrlPr>
                            </m:sSubPr>
                            <m:e>
                              <m:r>
                                <a:rPr lang="sk-SK" sz="2000" b="0" i="1" smtClean="0">
                                  <a:latin typeface="Cambria Math" panose="02040503050406030204" pitchFamily="18" charset="0"/>
                                </a:rPr>
                                <m:t>𝑆𝑁</m:t>
                              </m:r>
                            </m:e>
                            <m:sub>
                              <m:r>
                                <a:rPr lang="sk-SK" sz="2000" b="0" i="1" smtClean="0">
                                  <a:latin typeface="Cambria Math" panose="02040503050406030204" pitchFamily="18" charset="0"/>
                                </a:rPr>
                                <m:t>𝑜𝑣𝑒𝑟</m:t>
                              </m:r>
                            </m:sub>
                          </m:sSub>
                        </m:num>
                        <m:den>
                          <m:sSub>
                            <m:sSubPr>
                              <m:ctrlPr>
                                <a:rPr lang="sk-SK" sz="2000" b="0" i="1" smtClean="0">
                                  <a:latin typeface="Cambria Math" panose="02040503050406030204" pitchFamily="18" charset="0"/>
                                </a:rPr>
                              </m:ctrlPr>
                            </m:sSubPr>
                            <m:e>
                              <m:r>
                                <a:rPr lang="sk-SK" sz="2000" b="0" i="1" smtClean="0">
                                  <a:latin typeface="Cambria Math" panose="02040503050406030204" pitchFamily="18" charset="0"/>
                                </a:rPr>
                                <m:t>𝑁</m:t>
                              </m:r>
                            </m:e>
                            <m:sub>
                              <m:r>
                                <a:rPr lang="sk-SK" sz="2000" b="0" i="1" smtClean="0">
                                  <a:latin typeface="Cambria Math" panose="02040503050406030204" pitchFamily="18" charset="0"/>
                                </a:rPr>
                                <m:t>𝑑𝑎𝑦</m:t>
                              </m:r>
                            </m:sub>
                          </m:sSub>
                        </m:den>
                      </m:f>
                    </m:oMath>
                  </m:oMathPara>
                </a14:m>
                <a:endParaRPr lang="sk-SK" sz="2000" dirty="0"/>
              </a:p>
            </p:txBody>
          </p:sp>
        </mc:Choice>
        <mc:Fallback xmlns="">
          <p:sp>
            <p:nvSpPr>
              <p:cNvPr id="7" name="BlokTextu 6"/>
              <p:cNvSpPr txBox="1">
                <a:spLocks noRot="1" noChangeAspect="1" noMove="1" noResize="1" noEditPoints="1" noAdjustHandles="1" noChangeArrowheads="1" noChangeShapeType="1" noTextEdit="1"/>
              </p:cNvSpPr>
              <p:nvPr/>
            </p:nvSpPr>
            <p:spPr>
              <a:xfrm>
                <a:off x="3335026" y="2420327"/>
                <a:ext cx="2672335" cy="664477"/>
              </a:xfrm>
              <a:prstGeom prst="rect">
                <a:avLst/>
              </a:prstGeom>
              <a:blipFill rotWithShape="0">
                <a:blip r:embed="rId3"/>
                <a:stretch>
                  <a:fillRect/>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1" name="BlokTextu 10"/>
              <p:cNvSpPr txBox="1"/>
              <p:nvPr/>
            </p:nvSpPr>
            <p:spPr>
              <a:xfrm>
                <a:off x="1833965" y="3277897"/>
                <a:ext cx="589565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sk-SK" sz="2000" i="1" smtClean="0">
                              <a:latin typeface="Cambria Math" panose="02040503050406030204" pitchFamily="18" charset="0"/>
                            </a:rPr>
                          </m:ctrlPr>
                        </m:sSubPr>
                        <m:e>
                          <m:r>
                            <a:rPr lang="sk-SK" sz="2000" b="0" i="1" smtClean="0">
                              <a:latin typeface="Cambria Math" panose="02040503050406030204" pitchFamily="18" charset="0"/>
                            </a:rPr>
                            <m:t>𝑆𝑁</m:t>
                          </m:r>
                        </m:e>
                        <m:sub>
                          <m:r>
                            <a:rPr lang="en-GB" sz="2000" b="0" i="1" smtClean="0">
                              <a:latin typeface="Cambria Math" panose="02040503050406030204" pitchFamily="18" charset="0"/>
                            </a:rPr>
                            <m:t>𝑢𝑛𝑑𝑒𝑟</m:t>
                          </m:r>
                        </m:sub>
                      </m:sSub>
                      <m:r>
                        <a:rPr lang="sk-SK" sz="2000" b="0" i="1" smtClean="0">
                          <a:latin typeface="Cambria Math" panose="02040503050406030204" pitchFamily="18" charset="0"/>
                        </a:rPr>
                        <m:t>=</m:t>
                      </m:r>
                      <m:r>
                        <a:rPr lang="sk-SK" sz="2000" b="0" i="1" smtClean="0">
                          <a:latin typeface="Cambria Math" panose="02040503050406030204" pitchFamily="18" charset="0"/>
                        </a:rPr>
                        <m:t>𝑆𝑛𝑜𝑤</m:t>
                      </m:r>
                      <m:r>
                        <a:rPr lang="sk-SK" sz="2000" b="0" i="1" smtClean="0">
                          <a:latin typeface="Cambria Math" panose="02040503050406030204" pitchFamily="18" charset="0"/>
                        </a:rPr>
                        <m:t> </m:t>
                      </m:r>
                      <m:r>
                        <a:rPr lang="sk-SK" sz="2000" b="0" i="1" smtClean="0">
                          <a:latin typeface="Cambria Math" panose="02040503050406030204" pitchFamily="18" charset="0"/>
                        </a:rPr>
                        <m:t>𝑑𝑒𝑝𝑡h</m:t>
                      </m:r>
                      <m:r>
                        <a:rPr lang="sk-SK" sz="2000" b="0" i="1" smtClean="0">
                          <a:latin typeface="Cambria Math" panose="02040503050406030204" pitchFamily="18" charset="0"/>
                        </a:rPr>
                        <m:t> &gt;2 </m:t>
                      </m:r>
                      <m:r>
                        <a:rPr lang="sk-SK" sz="2000" b="0" i="1" smtClean="0">
                          <a:latin typeface="Cambria Math" panose="02040503050406030204" pitchFamily="18" charset="0"/>
                          <a:ea typeface="Cambria Math" panose="02040503050406030204" pitchFamily="18" charset="0"/>
                        </a:rPr>
                        <m:t>𝑐𝑚</m:t>
                      </m:r>
                      <m:r>
                        <a:rPr lang="sk-SK" sz="2000" b="0" i="1" smtClean="0">
                          <a:latin typeface="Cambria Math" panose="02040503050406030204" pitchFamily="18" charset="0"/>
                          <a:ea typeface="Cambria Math" panose="02040503050406030204" pitchFamily="18" charset="0"/>
                        </a:rPr>
                        <m:t> </m:t>
                      </m:r>
                      <m:r>
                        <m:rPr>
                          <m:sty m:val="p"/>
                        </m:rPr>
                        <a:rPr lang="sk-SK" sz="2000" b="0" i="0" smtClean="0">
                          <a:latin typeface="Cambria Math" panose="02040503050406030204" pitchFamily="18" charset="0"/>
                          <a:ea typeface="Cambria Math" panose="02040503050406030204" pitchFamily="18" charset="0"/>
                        </a:rPr>
                        <m:t>a</m:t>
                      </m:r>
                      <m:r>
                        <m:rPr>
                          <m:sty m:val="p"/>
                        </m:rPr>
                        <a:rPr lang="en-GB" sz="2000" b="0" i="0" smtClean="0">
                          <a:latin typeface="Cambria Math" panose="02040503050406030204" pitchFamily="18" charset="0"/>
                          <a:ea typeface="Cambria Math" panose="02040503050406030204" pitchFamily="18" charset="0"/>
                        </a:rPr>
                        <m:t>nd</m:t>
                      </m:r>
                      <m:r>
                        <a:rPr lang="sk-SK" sz="2000" b="0" i="0" smtClean="0">
                          <a:latin typeface="Cambria Math" panose="02040503050406030204" pitchFamily="18" charset="0"/>
                          <a:ea typeface="Cambria Math" panose="02040503050406030204" pitchFamily="18" charset="0"/>
                        </a:rPr>
                        <m:t> </m:t>
                      </m:r>
                      <m:r>
                        <a:rPr lang="sk-SK" sz="2000" b="0" i="1" smtClean="0">
                          <a:latin typeface="Cambria Math" panose="02040503050406030204" pitchFamily="18" charset="0"/>
                          <a:ea typeface="Cambria Math" panose="02040503050406030204" pitchFamily="18" charset="0"/>
                        </a:rPr>
                        <m:t>𝑆𝑊𝐸</m:t>
                      </m:r>
                      <m:r>
                        <a:rPr lang="sk-SK" sz="2000" b="0" i="1" smtClean="0">
                          <a:latin typeface="Cambria Math" panose="02040503050406030204" pitchFamily="18" charset="0"/>
                          <a:ea typeface="Cambria Math" panose="02040503050406030204" pitchFamily="18" charset="0"/>
                        </a:rPr>
                        <m:t> &lt;0.1 </m:t>
                      </m:r>
                      <m:r>
                        <a:rPr lang="sk-SK" sz="2000" b="0" i="1" smtClean="0">
                          <a:latin typeface="Cambria Math" panose="02040503050406030204" pitchFamily="18" charset="0"/>
                          <a:ea typeface="Cambria Math" panose="02040503050406030204" pitchFamily="18" charset="0"/>
                        </a:rPr>
                        <m:t>𝑚𝑚</m:t>
                      </m:r>
                    </m:oMath>
                  </m:oMathPara>
                </a14:m>
                <a:endParaRPr lang="sk-SK" sz="2000" dirty="0"/>
              </a:p>
            </p:txBody>
          </p:sp>
        </mc:Choice>
        <mc:Fallback xmlns="">
          <p:sp>
            <p:nvSpPr>
              <p:cNvPr id="11" name="BlokTextu 10"/>
              <p:cNvSpPr txBox="1">
                <a:spLocks noRot="1" noChangeAspect="1" noMove="1" noResize="1" noEditPoints="1" noAdjustHandles="1" noChangeArrowheads="1" noChangeShapeType="1" noTextEdit="1"/>
              </p:cNvSpPr>
              <p:nvPr/>
            </p:nvSpPr>
            <p:spPr>
              <a:xfrm>
                <a:off x="1833965" y="3277897"/>
                <a:ext cx="5895653" cy="307777"/>
              </a:xfrm>
              <a:prstGeom prst="rect">
                <a:avLst/>
              </a:prstGeom>
              <a:blipFill rotWithShape="0">
                <a:blip r:embed="rId4"/>
                <a:stretch>
                  <a:fillRect l="-103" t="-4000" b="-30000"/>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2" name="BlokTextu 11"/>
              <p:cNvSpPr txBox="1"/>
              <p:nvPr/>
            </p:nvSpPr>
            <p:spPr>
              <a:xfrm>
                <a:off x="1907702" y="3838275"/>
                <a:ext cx="574817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sk-SK" sz="2000" i="1" smtClean="0">
                              <a:latin typeface="Cambria Math" panose="02040503050406030204" pitchFamily="18" charset="0"/>
                            </a:rPr>
                          </m:ctrlPr>
                        </m:sSubPr>
                        <m:e>
                          <m:r>
                            <a:rPr lang="sk-SK" sz="2000" b="0" i="1" smtClean="0">
                              <a:latin typeface="Cambria Math" panose="02040503050406030204" pitchFamily="18" charset="0"/>
                            </a:rPr>
                            <m:t>𝑆𝑁</m:t>
                          </m:r>
                        </m:e>
                        <m:sub>
                          <m:r>
                            <a:rPr lang="en-GB" sz="2000" b="0" i="1" smtClean="0">
                              <a:latin typeface="Cambria Math" panose="02040503050406030204" pitchFamily="18" charset="0"/>
                            </a:rPr>
                            <m:t>𝑜𝑣𝑒𝑟</m:t>
                          </m:r>
                        </m:sub>
                      </m:sSub>
                      <m:r>
                        <a:rPr lang="sk-SK" sz="2000" b="0" i="1" smtClean="0">
                          <a:latin typeface="Cambria Math" panose="02040503050406030204" pitchFamily="18" charset="0"/>
                        </a:rPr>
                        <m:t>=</m:t>
                      </m:r>
                      <m:r>
                        <a:rPr lang="sk-SK" sz="2000" b="0" i="1" smtClean="0">
                          <a:latin typeface="Cambria Math" panose="02040503050406030204" pitchFamily="18" charset="0"/>
                        </a:rPr>
                        <m:t>𝑆𝑛𝑜𝑤</m:t>
                      </m:r>
                      <m:r>
                        <a:rPr lang="sk-SK" sz="2000" b="0" i="1" smtClean="0">
                          <a:latin typeface="Cambria Math" panose="02040503050406030204" pitchFamily="18" charset="0"/>
                        </a:rPr>
                        <m:t> </m:t>
                      </m:r>
                      <m:r>
                        <a:rPr lang="sk-SK" sz="2000" b="0" i="1" smtClean="0">
                          <a:latin typeface="Cambria Math" panose="02040503050406030204" pitchFamily="18" charset="0"/>
                        </a:rPr>
                        <m:t>𝑑𝑒𝑝𝑡h</m:t>
                      </m:r>
                      <m:r>
                        <a:rPr lang="sk-SK" sz="2000" b="0" i="1" smtClean="0">
                          <a:latin typeface="Cambria Math" panose="02040503050406030204" pitchFamily="18" charset="0"/>
                        </a:rPr>
                        <m:t> &lt;0.1 </m:t>
                      </m:r>
                      <m:r>
                        <a:rPr lang="sk-SK" sz="2000" b="0" i="1" smtClean="0">
                          <a:latin typeface="Cambria Math" panose="02040503050406030204" pitchFamily="18" charset="0"/>
                          <a:ea typeface="Cambria Math" panose="02040503050406030204" pitchFamily="18" charset="0"/>
                        </a:rPr>
                        <m:t>𝑐𝑚</m:t>
                      </m:r>
                      <m:r>
                        <a:rPr lang="sk-SK" sz="2000" b="0" i="1" smtClean="0">
                          <a:latin typeface="Cambria Math" panose="02040503050406030204" pitchFamily="18" charset="0"/>
                          <a:ea typeface="Cambria Math" panose="02040503050406030204" pitchFamily="18" charset="0"/>
                        </a:rPr>
                        <m:t> </m:t>
                      </m:r>
                      <m:r>
                        <m:rPr>
                          <m:sty m:val="p"/>
                        </m:rPr>
                        <a:rPr lang="sk-SK" sz="2000" b="0" i="0" smtClean="0">
                          <a:latin typeface="Cambria Math" panose="02040503050406030204" pitchFamily="18" charset="0"/>
                          <a:ea typeface="Cambria Math" panose="02040503050406030204" pitchFamily="18" charset="0"/>
                        </a:rPr>
                        <m:t>a</m:t>
                      </m:r>
                      <m:r>
                        <m:rPr>
                          <m:sty m:val="p"/>
                        </m:rPr>
                        <a:rPr lang="en-GB" sz="2000" b="0" i="0" smtClean="0">
                          <a:latin typeface="Cambria Math" panose="02040503050406030204" pitchFamily="18" charset="0"/>
                          <a:ea typeface="Cambria Math" panose="02040503050406030204" pitchFamily="18" charset="0"/>
                        </a:rPr>
                        <m:t>nd</m:t>
                      </m:r>
                      <m:r>
                        <a:rPr lang="sk-SK" sz="2000" b="0" i="0" smtClean="0">
                          <a:latin typeface="Cambria Math" panose="02040503050406030204" pitchFamily="18" charset="0"/>
                          <a:ea typeface="Cambria Math" panose="02040503050406030204" pitchFamily="18" charset="0"/>
                        </a:rPr>
                        <m:t> </m:t>
                      </m:r>
                      <m:r>
                        <a:rPr lang="sk-SK" sz="2000" b="0" i="1" smtClean="0">
                          <a:latin typeface="Cambria Math" panose="02040503050406030204" pitchFamily="18" charset="0"/>
                          <a:ea typeface="Cambria Math" panose="02040503050406030204" pitchFamily="18" charset="0"/>
                        </a:rPr>
                        <m:t>𝑆𝑊𝐸</m:t>
                      </m:r>
                      <m:r>
                        <a:rPr lang="sk-SK" sz="2000" b="0" i="1" smtClean="0">
                          <a:latin typeface="Cambria Math" panose="02040503050406030204" pitchFamily="18" charset="0"/>
                          <a:ea typeface="Cambria Math" panose="02040503050406030204" pitchFamily="18" charset="0"/>
                        </a:rPr>
                        <m:t> &gt;2 </m:t>
                      </m:r>
                      <m:r>
                        <a:rPr lang="sk-SK" sz="2000" b="0" i="1" smtClean="0">
                          <a:latin typeface="Cambria Math" panose="02040503050406030204" pitchFamily="18" charset="0"/>
                          <a:ea typeface="Cambria Math" panose="02040503050406030204" pitchFamily="18" charset="0"/>
                        </a:rPr>
                        <m:t>𝑚𝑚</m:t>
                      </m:r>
                    </m:oMath>
                  </m:oMathPara>
                </a14:m>
                <a:endParaRPr lang="sk-SK" sz="2000" dirty="0"/>
              </a:p>
            </p:txBody>
          </p:sp>
        </mc:Choice>
        <mc:Fallback xmlns="">
          <p:sp>
            <p:nvSpPr>
              <p:cNvPr id="12" name="BlokTextu 11"/>
              <p:cNvSpPr txBox="1">
                <a:spLocks noRot="1" noChangeAspect="1" noMove="1" noResize="1" noEditPoints="1" noAdjustHandles="1" noChangeArrowheads="1" noChangeShapeType="1" noTextEdit="1"/>
              </p:cNvSpPr>
              <p:nvPr/>
            </p:nvSpPr>
            <p:spPr>
              <a:xfrm>
                <a:off x="1907702" y="3838275"/>
                <a:ext cx="5748177" cy="307777"/>
              </a:xfrm>
              <a:prstGeom prst="rect">
                <a:avLst/>
              </a:prstGeom>
              <a:blipFill rotWithShape="0">
                <a:blip r:embed="rId5"/>
                <a:stretch>
                  <a:fillRect l="-106" t="-4000" b="-30000"/>
                </a:stretch>
              </a:blipFill>
            </p:spPr>
            <p:txBody>
              <a:bodyPr/>
              <a:lstStyle/>
              <a:p>
                <a:r>
                  <a:rPr lang="sk-SK">
                    <a:noFill/>
                  </a:rPr>
                  <a:t> </a:t>
                </a:r>
              </a:p>
            </p:txBody>
          </p:sp>
        </mc:Fallback>
      </mc:AlternateContent>
      <p:sp>
        <p:nvSpPr>
          <p:cNvPr id="8" name="BlokTextu 7"/>
          <p:cNvSpPr txBox="1"/>
          <p:nvPr/>
        </p:nvSpPr>
        <p:spPr>
          <a:xfrm>
            <a:off x="457200" y="1330237"/>
            <a:ext cx="7859216" cy="1015663"/>
          </a:xfrm>
          <a:prstGeom prst="rect">
            <a:avLst/>
          </a:prstGeom>
          <a:noFill/>
        </p:spPr>
        <p:txBody>
          <a:bodyPr wrap="square" rtlCol="0">
            <a:spAutoFit/>
          </a:bodyPr>
          <a:lstStyle/>
          <a:p>
            <a:pPr algn="just">
              <a:lnSpc>
                <a:spcPct val="150000"/>
              </a:lnSpc>
            </a:pPr>
            <a:r>
              <a:rPr lang="en-GB" sz="2000" dirty="0" smtClean="0">
                <a:solidFill>
                  <a:srgbClr val="0070C0"/>
                </a:solidFill>
                <a:latin typeface="Arial" panose="020B0604020202020204" pitchFamily="34" charset="0"/>
                <a:cs typeface="Arial" panose="020B0604020202020204" pitchFamily="34" charset="0"/>
              </a:rPr>
              <a:t>Objective: </a:t>
            </a:r>
            <a:r>
              <a:rPr lang="en-GB" sz="2000" dirty="0" smtClean="0">
                <a:latin typeface="Arial" panose="020B0604020202020204" pitchFamily="34" charset="0"/>
                <a:cs typeface="Arial" panose="020B0604020202020204" pitchFamily="34" charset="0"/>
              </a:rPr>
              <a:t>to minimize the number of days when the model inaccurately simulated the duration of the snow cover</a:t>
            </a:r>
            <a:r>
              <a:rPr lang="sk-SK" sz="2000" dirty="0" smtClean="0">
                <a:latin typeface="Arial" panose="020B0604020202020204" pitchFamily="34" charset="0"/>
                <a:cs typeface="Arial" panose="020B0604020202020204" pitchFamily="34" charset="0"/>
              </a:rPr>
              <a:t>.</a:t>
            </a:r>
            <a:endParaRPr lang="sk-SK"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BlokTextu 8"/>
              <p:cNvSpPr txBox="1"/>
              <p:nvPr/>
            </p:nvSpPr>
            <p:spPr>
              <a:xfrm>
                <a:off x="458341" y="4225920"/>
                <a:ext cx="8228459" cy="1975284"/>
              </a:xfrm>
              <a:prstGeom prst="rect">
                <a:avLst/>
              </a:prstGeom>
              <a:noFill/>
            </p:spPr>
            <p:txBody>
              <a:bodyPr wrap="square" rtlCol="0">
                <a:spAutoFit/>
              </a:bodyPr>
              <a:lstStyle/>
              <a:p>
                <a:pPr>
                  <a:lnSpc>
                    <a:spcPct val="150000"/>
                  </a:lnSpc>
                </a:pPr>
                <a14:m>
                  <m:oMath xmlns:m="http://schemas.openxmlformats.org/officeDocument/2006/math">
                    <m:sSub>
                      <m:sSubPr>
                        <m:ctrlPr>
                          <a:rPr lang="en-GB" sz="2000" i="1" smtClean="0">
                            <a:latin typeface="Cambria Math" panose="02040503050406030204" pitchFamily="18" charset="0"/>
                          </a:rPr>
                        </m:ctrlPr>
                      </m:sSubPr>
                      <m:e>
                        <m:r>
                          <a:rPr lang="en-GB" sz="2000" i="1">
                            <a:latin typeface="Cambria Math" panose="02040503050406030204" pitchFamily="18" charset="0"/>
                          </a:rPr>
                          <m:t>𝑆𝑁</m:t>
                        </m:r>
                      </m:e>
                      <m:sub>
                        <m:r>
                          <a:rPr lang="en-GB" sz="2000" b="0" i="1" smtClean="0">
                            <a:latin typeface="Cambria Math" panose="02040503050406030204" pitchFamily="18" charset="0"/>
                          </a:rPr>
                          <m:t>𝑢𝑛𝑑𝑒𝑟</m:t>
                        </m:r>
                      </m:sub>
                    </m:sSub>
                  </m:oMath>
                </a14:m>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number of days when the model underestimated the duration of snow cover,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𝑆𝑁</m:t>
                        </m:r>
                      </m:e>
                      <m:sub>
                        <m:r>
                          <a:rPr lang="en-GB" sz="2000" b="0" i="1" smtClean="0">
                            <a:latin typeface="Cambria Math" panose="02040503050406030204" pitchFamily="18" charset="0"/>
                          </a:rPr>
                          <m:t>𝑜𝑣𝑒𝑟</m:t>
                        </m:r>
                      </m:sub>
                    </m:sSub>
                  </m:oMath>
                </a14:m>
                <a:r>
                  <a:rPr lang="en-GB" sz="2000" dirty="0" smtClean="0">
                    <a:latin typeface="Arial" panose="020B0604020202020204" pitchFamily="34" charset="0"/>
                    <a:cs typeface="Arial" panose="020B0604020202020204" pitchFamily="34" charset="0"/>
                  </a:rPr>
                  <a:t> – number of days when the model overestimated the duration of snow cover, </a:t>
                </a:r>
                <a14:m>
                  <m:oMath xmlns:m="http://schemas.openxmlformats.org/officeDocument/2006/math">
                    <m:sSub>
                      <m:sSubPr>
                        <m:ctrlPr>
                          <a:rPr lang="en-GB" sz="2000" i="1">
                            <a:latin typeface="Cambria Math" panose="02040503050406030204" pitchFamily="18" charset="0"/>
                          </a:rPr>
                        </m:ctrlPr>
                      </m:sSubPr>
                      <m:e>
                        <m:r>
                          <a:rPr lang="sk-SK" sz="2000" b="0" i="1" smtClean="0">
                            <a:latin typeface="Cambria Math" panose="02040503050406030204" pitchFamily="18" charset="0"/>
                          </a:rPr>
                          <m:t>𝑁</m:t>
                        </m:r>
                      </m:e>
                      <m:sub>
                        <m:r>
                          <a:rPr lang="sk-SK" sz="2000" b="0" i="1" smtClean="0">
                            <a:latin typeface="Cambria Math" panose="02040503050406030204" pitchFamily="18" charset="0"/>
                          </a:rPr>
                          <m:t>𝑑𝑎𝑦</m:t>
                        </m:r>
                      </m:sub>
                    </m:sSub>
                  </m:oMath>
                </a14:m>
                <a:r>
                  <a:rPr lang="en-GB" sz="2000" dirty="0" smtClean="0">
                    <a:latin typeface="Arial" panose="020B0604020202020204" pitchFamily="34" charset="0"/>
                    <a:cs typeface="Arial" panose="020B0604020202020204" pitchFamily="34" charset="0"/>
                  </a:rPr>
                  <a:t>– total number of days in the simulation period</a:t>
                </a:r>
                <a:endParaRPr lang="en-GB" sz="2000" dirty="0">
                  <a:latin typeface="Arial" panose="020B0604020202020204" pitchFamily="34" charset="0"/>
                  <a:cs typeface="Arial" panose="020B0604020202020204" pitchFamily="34" charset="0"/>
                </a:endParaRPr>
              </a:p>
            </p:txBody>
          </p:sp>
        </mc:Choice>
        <mc:Fallback xmlns="">
          <p:sp>
            <p:nvSpPr>
              <p:cNvPr id="9" name="BlokTextu 8"/>
              <p:cNvSpPr txBox="1">
                <a:spLocks noRot="1" noChangeAspect="1" noMove="1" noResize="1" noEditPoints="1" noAdjustHandles="1" noChangeArrowheads="1" noChangeShapeType="1" noTextEdit="1"/>
              </p:cNvSpPr>
              <p:nvPr/>
            </p:nvSpPr>
            <p:spPr>
              <a:xfrm>
                <a:off x="458341" y="4225920"/>
                <a:ext cx="8228459" cy="1975284"/>
              </a:xfrm>
              <a:prstGeom prst="rect">
                <a:avLst/>
              </a:prstGeom>
              <a:blipFill rotWithShape="0">
                <a:blip r:embed="rId6"/>
                <a:stretch>
                  <a:fillRect l="-741" r="-1037" b="-1852"/>
                </a:stretch>
              </a:blipFill>
            </p:spPr>
            <p:txBody>
              <a:bodyPr/>
              <a:lstStyle/>
              <a:p>
                <a:r>
                  <a:rPr lang="sk-SK">
                    <a:noFill/>
                  </a:rPr>
                  <a:t> </a:t>
                </a:r>
              </a:p>
            </p:txBody>
          </p:sp>
        </mc:Fallback>
      </mc:AlternateContent>
      <p:pic>
        <p:nvPicPr>
          <p:cNvPr id="10"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3756" r="58684"/>
          <a:stretch/>
        </p:blipFill>
        <p:spPr>
          <a:xfrm>
            <a:off x="-108520" y="6021288"/>
            <a:ext cx="1550942" cy="1008112"/>
          </a:xfrm>
          <a:prstGeom prst="rect">
            <a:avLst/>
          </a:prstGeom>
        </p:spPr>
      </p:pic>
      <p:sp>
        <p:nvSpPr>
          <p:cNvPr id="15" name="Zástupný symbol dátumu 3"/>
          <p:cNvSpPr>
            <a:spLocks noGrp="1"/>
          </p:cNvSpPr>
          <p:nvPr>
            <p:ph type="dt" sz="quarter" idx="4294967295"/>
          </p:nvPr>
        </p:nvSpPr>
        <p:spPr bwMode="auto">
          <a:xfrm>
            <a:off x="7308304" y="6453336"/>
            <a:ext cx="846749"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19.-21.9. 2017</a:t>
            </a:r>
            <a:endParaRPr lang="en-US" altLang="en-US" sz="800" dirty="0" smtClean="0"/>
          </a:p>
        </p:txBody>
      </p:sp>
      <p:sp>
        <p:nvSpPr>
          <p:cNvPr id="16" name="Zástupný symbol dátumu 3"/>
          <p:cNvSpPr>
            <a:spLocks noGrp="1"/>
          </p:cNvSpPr>
          <p:nvPr>
            <p:ph type="dt" sz="quarter" idx="4294967295"/>
          </p:nvPr>
        </p:nvSpPr>
        <p:spPr bwMode="auto">
          <a:xfrm>
            <a:off x="8748464" y="6453336"/>
            <a:ext cx="252611" cy="248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spcBef>
                <a:spcPct val="0"/>
              </a:spcBef>
              <a:spcAft>
                <a:spcPct val="0"/>
              </a:spcAft>
              <a:buFontTx/>
              <a:buNone/>
            </a:pPr>
            <a:r>
              <a:rPr lang="cs-CZ" altLang="en-US" sz="800" dirty="0" smtClean="0"/>
              <a:t>9</a:t>
            </a:r>
            <a:endParaRPr lang="en-US" altLang="en-US" sz="800" dirty="0" smtClean="0"/>
          </a:p>
        </p:txBody>
      </p:sp>
    </p:spTree>
    <p:extLst>
      <p:ext uri="{BB962C8B-B14F-4D97-AF65-F5344CB8AC3E}">
        <p14:creationId xmlns:p14="http://schemas.microsoft.com/office/powerpoint/2010/main" val="2563740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la">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130000" t="-95000" r="40000" b="21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DC76B0C-9808-4E65-A53B-04E05B24A5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Prezentácia pracovnej schôdze</Template>
  <TotalTime>0</TotalTime>
  <Words>1170</Words>
  <Application>Microsoft Office PowerPoint</Application>
  <PresentationFormat>Prezentácia na obrazovke (4:3)</PresentationFormat>
  <Paragraphs>230</Paragraphs>
  <Slides>16</Slides>
  <Notes>15</Notes>
  <HiddenSlides>0</HiddenSlides>
  <MMClips>0</MMClips>
  <ScaleCrop>false</ScaleCrop>
  <HeadingPairs>
    <vt:vector size="6" baseType="variant">
      <vt:variant>
        <vt:lpstr>Použité písma</vt:lpstr>
      </vt:variant>
      <vt:variant>
        <vt:i4>9</vt:i4>
      </vt:variant>
      <vt:variant>
        <vt:lpstr>Motív</vt:lpstr>
      </vt:variant>
      <vt:variant>
        <vt:i4>1</vt:i4>
      </vt:variant>
      <vt:variant>
        <vt:lpstr>Nadpisy snímok</vt:lpstr>
      </vt:variant>
      <vt:variant>
        <vt:i4>16</vt:i4>
      </vt:variant>
    </vt:vector>
  </HeadingPairs>
  <TitlesOfParts>
    <vt:vector size="26" baseType="lpstr">
      <vt:lpstr>Arial</vt:lpstr>
      <vt:lpstr>Calibri</vt:lpstr>
      <vt:lpstr>Cambria Math</vt:lpstr>
      <vt:lpstr>Lucida Sans Unicode</vt:lpstr>
      <vt:lpstr>Times New Roman</vt:lpstr>
      <vt:lpstr>Verdana</vt:lpstr>
      <vt:lpstr>Wingdings</vt:lpstr>
      <vt:lpstr>Wingdings 2</vt:lpstr>
      <vt:lpstr>Wingdings 3</vt:lpstr>
      <vt:lpstr>Hala</vt:lpstr>
      <vt:lpstr>Prezentácia programu PowerPoint</vt:lpstr>
      <vt:lpstr>Introduction</vt:lpstr>
      <vt:lpstr>The aim of the study</vt:lpstr>
      <vt:lpstr>TUW model</vt:lpstr>
      <vt:lpstr>Study area and data</vt:lpstr>
      <vt:lpstr>Calibration and validation strategy</vt:lpstr>
      <vt:lpstr>Prezentácia programu PowerPoint</vt:lpstr>
      <vt:lpstr>a) Single-objective/variable calibration on daily runoff data</vt:lpstr>
      <vt:lpstr>b) Multi-objective/variable calibration on daily runoff and snow cover data</vt:lpstr>
      <vt:lpstr>Prezentácia programu PowerPoint</vt:lpstr>
      <vt:lpstr>Prezentácia programu PowerPoint</vt:lpstr>
      <vt:lpstr>Prezentácia programu PowerPoint</vt:lpstr>
      <vt:lpstr>Pilot catchment: simulations of daily Q and SWE</vt:lpstr>
      <vt:lpstr>Conclusions I.</vt:lpstr>
      <vt:lpstr>Conclusions II.</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2016-06-30T13:17:01Z</dcterms:created>
  <dcterms:modified xsi:type="dcterms:W3CDTF">2017-09-20T07:09:03Z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TC101671239990</vt:lpwstr>
  </property>
</Properties>
</file>